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82" r:id="rId5"/>
  </p:sldMasterIdLst>
  <p:notesMasterIdLst>
    <p:notesMasterId r:id="rId55"/>
  </p:notesMasterIdLst>
  <p:handoutMasterIdLst>
    <p:handoutMasterId r:id="rId56"/>
  </p:handoutMasterIdLst>
  <p:sldIdLst>
    <p:sldId id="354" r:id="rId6"/>
    <p:sldId id="424" r:id="rId7"/>
    <p:sldId id="407" r:id="rId8"/>
    <p:sldId id="414" r:id="rId9"/>
    <p:sldId id="415" r:id="rId10"/>
    <p:sldId id="279" r:id="rId11"/>
    <p:sldId id="280" r:id="rId12"/>
    <p:sldId id="281" r:id="rId13"/>
    <p:sldId id="408" r:id="rId14"/>
    <p:sldId id="267" r:id="rId15"/>
    <p:sldId id="268" r:id="rId16"/>
    <p:sldId id="409" r:id="rId17"/>
    <p:sldId id="410" r:id="rId18"/>
    <p:sldId id="269" r:id="rId19"/>
    <p:sldId id="416" r:id="rId20"/>
    <p:sldId id="270" r:id="rId21"/>
    <p:sldId id="411" r:id="rId22"/>
    <p:sldId id="412" r:id="rId23"/>
    <p:sldId id="413" r:id="rId24"/>
    <p:sldId id="266" r:id="rId25"/>
    <p:sldId id="272" r:id="rId26"/>
    <p:sldId id="273" r:id="rId27"/>
    <p:sldId id="275" r:id="rId28"/>
    <p:sldId id="276" r:id="rId29"/>
    <p:sldId id="277" r:id="rId30"/>
    <p:sldId id="278" r:id="rId31"/>
    <p:sldId id="417" r:id="rId32"/>
    <p:sldId id="418" r:id="rId33"/>
    <p:sldId id="425" r:id="rId34"/>
    <p:sldId id="419" r:id="rId35"/>
    <p:sldId id="423" r:id="rId36"/>
    <p:sldId id="422" r:id="rId37"/>
    <p:sldId id="420" r:id="rId38"/>
    <p:sldId id="357" r:id="rId39"/>
    <p:sldId id="359" r:id="rId40"/>
    <p:sldId id="360" r:id="rId41"/>
    <p:sldId id="361" r:id="rId42"/>
    <p:sldId id="362" r:id="rId43"/>
    <p:sldId id="363" r:id="rId44"/>
    <p:sldId id="364" r:id="rId45"/>
    <p:sldId id="365" r:id="rId46"/>
    <p:sldId id="366" r:id="rId47"/>
    <p:sldId id="356" r:id="rId48"/>
    <p:sldId id="283" r:id="rId49"/>
    <p:sldId id="271" r:id="rId50"/>
    <p:sldId id="284" r:id="rId51"/>
    <p:sldId id="285" r:id="rId52"/>
    <p:sldId id="286" r:id="rId53"/>
    <p:sldId id="353"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4EF"/>
    <a:srgbClr val="024EA2"/>
    <a:srgbClr val="6BB745"/>
    <a:srgbClr val="174194"/>
    <a:srgbClr val="164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özepesen sötét stílus 2 – 1. jelölőszín">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Sötét stílus 1 – 1. jelölőszín">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49" autoAdjust="0"/>
    <p:restoredTop sz="84954" autoAdjust="0"/>
  </p:normalViewPr>
  <p:slideViewPr>
    <p:cSldViewPr snapToGrid="0" snapToObjects="1">
      <p:cViewPr varScale="1">
        <p:scale>
          <a:sx n="81" d="100"/>
          <a:sy n="81" d="100"/>
        </p:scale>
        <p:origin x="200" y="4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48" d="100"/>
          <a:sy n="48" d="100"/>
        </p:scale>
        <p:origin x="2688"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a:extLst>
              <a:ext uri="{FF2B5EF4-FFF2-40B4-BE49-F238E27FC236}">
                <a16:creationId xmlns:a16="http://schemas.microsoft.com/office/drawing/2014/main" id="{B1550C7D-D079-4D10-97A0-918F22F377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a:extLst>
              <a:ext uri="{FF2B5EF4-FFF2-40B4-BE49-F238E27FC236}">
                <a16:creationId xmlns:a16="http://schemas.microsoft.com/office/drawing/2014/main" id="{4B3F4185-E3C4-44A7-9309-C97D1C8CBFC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C1CFA94-4B28-41BF-8DE1-7EAEEFF71797}" type="datetimeFigureOut">
              <a:rPr lang="hu-HU" smtClean="0"/>
              <a:t>2020. 06. 29.</a:t>
            </a:fld>
            <a:endParaRPr lang="hu-HU"/>
          </a:p>
        </p:txBody>
      </p:sp>
      <p:sp>
        <p:nvSpPr>
          <p:cNvPr id="4" name="Élőláb helye 3">
            <a:extLst>
              <a:ext uri="{FF2B5EF4-FFF2-40B4-BE49-F238E27FC236}">
                <a16:creationId xmlns:a16="http://schemas.microsoft.com/office/drawing/2014/main" id="{4FB68F03-B57C-4FD4-9AFA-AB940436768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5" name="Dia számának helye 4">
            <a:extLst>
              <a:ext uri="{FF2B5EF4-FFF2-40B4-BE49-F238E27FC236}">
                <a16:creationId xmlns:a16="http://schemas.microsoft.com/office/drawing/2014/main" id="{FB2E5253-9798-4700-B391-1BC7B7AAEF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59207B-AD10-4B00-A5A1-D6690C7D594B}" type="slidenum">
              <a:rPr lang="hu-HU" smtClean="0"/>
              <a:t>‹#›</a:t>
            </a:fld>
            <a:endParaRPr lang="hu-HU"/>
          </a:p>
        </p:txBody>
      </p:sp>
    </p:spTree>
    <p:extLst>
      <p:ext uri="{BB962C8B-B14F-4D97-AF65-F5344CB8AC3E}">
        <p14:creationId xmlns:p14="http://schemas.microsoft.com/office/powerpoint/2010/main" val="29766394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EA756-BD24-1B47-9390-448DC521E8F4}" type="datetimeFigureOut">
              <a:rPr lang="en-US" smtClean="0"/>
              <a:t>6/29/20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62CEE8-0B49-3F42-AE17-BFB0B230F701}" type="slidenum">
              <a:rPr lang="en-US" smtClean="0"/>
              <a:t>‹#›</a:t>
            </a:fld>
            <a:endParaRPr lang="en-US"/>
          </a:p>
        </p:txBody>
      </p:sp>
    </p:spTree>
    <p:extLst>
      <p:ext uri="{BB962C8B-B14F-4D97-AF65-F5344CB8AC3E}">
        <p14:creationId xmlns:p14="http://schemas.microsoft.com/office/powerpoint/2010/main" val="2137461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azure/cognitive-services/text-analytics/how-tos/text-analytics-how-to-sentiment-analysis"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docs.microsoft.com/azure/cognitive-services/computer-vision/concept-tagging-images" TargetMode="External"/><Relationship Id="rId5" Type="http://schemas.openxmlformats.org/officeDocument/2006/relationships/hyperlink" Target="https://docs.microsoft.com/azure/cognitive-services/text-analytics/how-tos/text-analytics-how-to-language-detection" TargetMode="External"/><Relationship Id="rId4" Type="http://schemas.openxmlformats.org/officeDocument/2006/relationships/hyperlink" Target="https://docs.microsoft.com/azure/cognitive-services/text-analytics/how-tos/text-analytics-how-to-keyword-extraction"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63813" y="887413"/>
            <a:ext cx="4260850" cy="23971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a:p>
        </p:txBody>
      </p:sp>
    </p:spTree>
    <p:extLst>
      <p:ext uri="{BB962C8B-B14F-4D97-AF65-F5344CB8AC3E}">
        <p14:creationId xmlns:p14="http://schemas.microsoft.com/office/powerpoint/2010/main" val="2362919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u-HU"/>
              <a:t>Az Excellhez képest több támogatott adatformátum, adatforrás, diagram és megosztási lehetőség.</a:t>
            </a:r>
          </a:p>
          <a:p>
            <a:r>
              <a:rPr lang="hu-HU"/>
              <a:t>Az előzőleg az Excelben mutatott Power Query, Power Pivot, Power View alapján.</a:t>
            </a:r>
          </a:p>
        </p:txBody>
      </p:sp>
      <p:sp>
        <p:nvSpPr>
          <p:cNvPr id="4" name="Slide Number Placeholder 3"/>
          <p:cNvSpPr>
            <a:spLocks noGrp="1"/>
          </p:cNvSpPr>
          <p:nvPr>
            <p:ph type="sldNum" sz="quarter" idx="5"/>
          </p:nvPr>
        </p:nvSpPr>
        <p:spPr/>
        <p:txBody>
          <a:bodyPr/>
          <a:lstStyle/>
          <a:p>
            <a:fld id="{EA62CEE8-0B49-3F42-AE17-BFB0B230F701}" type="slidenum">
              <a:rPr lang="en-US" smtClean="0"/>
              <a:t>28</a:t>
            </a:fld>
            <a:endParaRPr lang="en-US"/>
          </a:p>
        </p:txBody>
      </p:sp>
    </p:spTree>
    <p:extLst>
      <p:ext uri="{BB962C8B-B14F-4D97-AF65-F5344CB8AC3E}">
        <p14:creationId xmlns:p14="http://schemas.microsoft.com/office/powerpoint/2010/main" val="763566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a:p>
        </p:txBody>
      </p:sp>
      <p:sp>
        <p:nvSpPr>
          <p:cNvPr id="4" name="Slide Number Placeholder 3"/>
          <p:cNvSpPr>
            <a:spLocks noGrp="1"/>
          </p:cNvSpPr>
          <p:nvPr>
            <p:ph type="sldNum" sz="quarter" idx="5"/>
          </p:nvPr>
        </p:nvSpPr>
        <p:spPr/>
        <p:txBody>
          <a:bodyPr/>
          <a:lstStyle/>
          <a:p>
            <a:fld id="{EA62CEE8-0B49-3F42-AE17-BFB0B230F701}" type="slidenum">
              <a:rPr lang="en-US" smtClean="0"/>
              <a:t>30</a:t>
            </a:fld>
            <a:endParaRPr lang="en-US"/>
          </a:p>
        </p:txBody>
      </p:sp>
    </p:spTree>
    <p:extLst>
      <p:ext uri="{BB962C8B-B14F-4D97-AF65-F5344CB8AC3E}">
        <p14:creationId xmlns:p14="http://schemas.microsoft.com/office/powerpoint/2010/main" val="1786270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hu-HU"/>
              <a:t>Power BI architektúra, komponensek.</a:t>
            </a:r>
          </a:p>
          <a:p>
            <a:pPr marL="0" marR="0" lvl="0" indent="0" algn="l" defTabSz="914400" rtl="0" eaLnBrk="1" fontAlgn="auto" latinLnBrk="0" hangingPunct="1">
              <a:lnSpc>
                <a:spcPct val="100000"/>
              </a:lnSpc>
              <a:spcBef>
                <a:spcPts val="0"/>
              </a:spcBef>
              <a:spcAft>
                <a:spcPts val="0"/>
              </a:spcAft>
              <a:buClrTx/>
              <a:buSzTx/>
              <a:buFontTx/>
              <a:buNone/>
              <a:tabLst/>
              <a:defRPr/>
            </a:pPr>
            <a:r>
              <a:rPr lang="hu-HU"/>
              <a:t>Forrás: http://</a:t>
            </a:r>
            <a:r>
              <a:rPr lang="en-GB" sz="1200" b="0" kern="1200">
                <a:solidFill>
                  <a:schemeClr val="tx1"/>
                </a:solidFill>
                <a:effectLst/>
                <a:latin typeface="+mn-lt"/>
                <a:ea typeface="+mn-ea"/>
                <a:cs typeface="+mn-cs"/>
              </a:rPr>
              <a:t>CoatesDataStrategies.com/Diagrams </a:t>
            </a:r>
            <a:endParaRPr lang="en-GB">
              <a:effectLst/>
            </a:endParaRPr>
          </a:p>
        </p:txBody>
      </p:sp>
      <p:sp>
        <p:nvSpPr>
          <p:cNvPr id="4" name="Slide Number Placeholder 3"/>
          <p:cNvSpPr>
            <a:spLocks noGrp="1"/>
          </p:cNvSpPr>
          <p:nvPr>
            <p:ph type="sldNum" sz="quarter" idx="5"/>
          </p:nvPr>
        </p:nvSpPr>
        <p:spPr/>
        <p:txBody>
          <a:bodyPr/>
          <a:lstStyle/>
          <a:p>
            <a:fld id="{EA62CEE8-0B49-3F42-AE17-BFB0B230F701}" type="slidenum">
              <a:rPr lang="en-US" smtClean="0"/>
              <a:t>32</a:t>
            </a:fld>
            <a:endParaRPr lang="en-US"/>
          </a:p>
        </p:txBody>
      </p:sp>
    </p:spTree>
    <p:extLst>
      <p:ext uri="{BB962C8B-B14F-4D97-AF65-F5344CB8AC3E}">
        <p14:creationId xmlns:p14="http://schemas.microsoft.com/office/powerpoint/2010/main" val="1283665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a:t>
            </a:r>
            <a:r>
              <a:rPr lang="hu-HU" dirty="0" err="1"/>
              <a:t>Power</a:t>
            </a:r>
            <a:r>
              <a:rPr lang="hu-HU" dirty="0"/>
              <a:t> BI jelenleg az alábbi </a:t>
            </a:r>
            <a:r>
              <a:rPr lang="hu-HU" dirty="0" err="1"/>
              <a:t>Azure</a:t>
            </a:r>
            <a:r>
              <a:rPr lang="hu-HU" dirty="0"/>
              <a:t> </a:t>
            </a:r>
            <a:r>
              <a:rPr lang="hu-HU" dirty="0" err="1"/>
              <a:t>Cognitive</a:t>
            </a:r>
            <a:r>
              <a:rPr lang="hu-HU" dirty="0"/>
              <a:t> </a:t>
            </a:r>
            <a:r>
              <a:rPr lang="hu-HU" dirty="0" err="1"/>
              <a:t>Services</a:t>
            </a:r>
            <a:r>
              <a:rPr lang="hu-HU" dirty="0"/>
              <a:t> szolgáltatásokat támogatja: </a:t>
            </a:r>
            <a:r>
              <a:rPr lang="hu-HU" sz="1200" b="0" i="0" u="sng" kern="1200" dirty="0">
                <a:solidFill>
                  <a:schemeClr val="tx1"/>
                </a:solidFill>
                <a:effectLst/>
                <a:latin typeface="+mn-lt"/>
                <a:ea typeface="+mn-ea"/>
                <a:cs typeface="+mn-cs"/>
                <a:hlinkClick r:id="rId3"/>
              </a:rPr>
              <a:t>Hangulatelemzés</a:t>
            </a:r>
            <a:r>
              <a:rPr lang="hu-HU" sz="1200" b="0" i="0" kern="1200" dirty="0">
                <a:solidFill>
                  <a:schemeClr val="tx1"/>
                </a:solidFill>
                <a:effectLst/>
                <a:latin typeface="+mn-lt"/>
                <a:ea typeface="+mn-ea"/>
                <a:cs typeface="+mn-cs"/>
              </a:rPr>
              <a:t>, </a:t>
            </a:r>
            <a:r>
              <a:rPr lang="hu-HU" sz="1200" b="0" i="0" u="sng" kern="1200" dirty="0">
                <a:solidFill>
                  <a:schemeClr val="tx1"/>
                </a:solidFill>
                <a:effectLst/>
                <a:latin typeface="+mn-lt"/>
                <a:ea typeface="+mn-ea"/>
                <a:cs typeface="+mn-cs"/>
                <a:hlinkClick r:id="rId4"/>
              </a:rPr>
              <a:t>Kulcsszókeresés</a:t>
            </a:r>
            <a:r>
              <a:rPr lang="hu-HU" sz="1200" b="0" i="0" kern="1200" dirty="0">
                <a:solidFill>
                  <a:schemeClr val="tx1"/>
                </a:solidFill>
                <a:effectLst/>
                <a:latin typeface="+mn-lt"/>
                <a:ea typeface="+mn-ea"/>
                <a:cs typeface="+mn-cs"/>
              </a:rPr>
              <a:t>, </a:t>
            </a:r>
            <a:r>
              <a:rPr lang="hu-HU" sz="1200" b="0" i="0" u="sng" kern="1200" dirty="0">
                <a:solidFill>
                  <a:schemeClr val="tx1"/>
                </a:solidFill>
                <a:effectLst/>
                <a:latin typeface="+mn-lt"/>
                <a:ea typeface="+mn-ea"/>
                <a:cs typeface="+mn-cs"/>
                <a:hlinkClick r:id="rId5"/>
              </a:rPr>
              <a:t>Nyelvfelismerés</a:t>
            </a:r>
            <a:r>
              <a:rPr lang="hu-HU" sz="1200" b="0" i="0" kern="1200" dirty="0">
                <a:solidFill>
                  <a:schemeClr val="tx1"/>
                </a:solidFill>
                <a:effectLst/>
                <a:latin typeface="+mn-lt"/>
                <a:ea typeface="+mn-ea"/>
                <a:cs typeface="+mn-cs"/>
              </a:rPr>
              <a:t> és </a:t>
            </a:r>
            <a:r>
              <a:rPr lang="hu-HU" sz="1200" b="0" i="0" u="sng" kern="1200" dirty="0">
                <a:solidFill>
                  <a:schemeClr val="tx1"/>
                </a:solidFill>
                <a:effectLst/>
                <a:latin typeface="+mn-lt"/>
                <a:ea typeface="+mn-ea"/>
                <a:cs typeface="+mn-cs"/>
                <a:hlinkClick r:id="rId6"/>
              </a:rPr>
              <a:t>Képcímkézés</a:t>
            </a:r>
            <a:r>
              <a:rPr lang="hu-HU" sz="1200" b="0" i="0" kern="1200" dirty="0">
                <a:solidFill>
                  <a:schemeClr val="tx1"/>
                </a:solidFill>
                <a:effectLst/>
                <a:latin typeface="+mn-lt"/>
                <a:ea typeface="+mn-ea"/>
                <a:cs typeface="+mn-cs"/>
              </a:rPr>
              <a:t>. </a:t>
            </a:r>
          </a:p>
          <a:p>
            <a:endParaRPr lang="hu-HU" dirty="0"/>
          </a:p>
        </p:txBody>
      </p:sp>
      <p:sp>
        <p:nvSpPr>
          <p:cNvPr id="4" name="Dia számának helye 3"/>
          <p:cNvSpPr>
            <a:spLocks noGrp="1"/>
          </p:cNvSpPr>
          <p:nvPr>
            <p:ph type="sldNum" sz="quarter" idx="5"/>
          </p:nvPr>
        </p:nvSpPr>
        <p:spPr/>
        <p:txBody>
          <a:bodyPr/>
          <a:lstStyle/>
          <a:p>
            <a:fld id="{EA62CEE8-0B49-3F42-AE17-BFB0B230F701}" type="slidenum">
              <a:rPr lang="en-US" smtClean="0"/>
              <a:t>34</a:t>
            </a:fld>
            <a:endParaRPr lang="en-US"/>
          </a:p>
        </p:txBody>
      </p:sp>
    </p:spTree>
    <p:extLst>
      <p:ext uri="{BB962C8B-B14F-4D97-AF65-F5344CB8AC3E}">
        <p14:creationId xmlns:p14="http://schemas.microsoft.com/office/powerpoint/2010/main" val="2325321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r>
              <a:rPr lang="hu-HU" dirty="0"/>
              <a:t>A feladat végrehajtásához prémium </a:t>
            </a:r>
            <a:r>
              <a:rPr lang="hu-HU" dirty="0" err="1"/>
              <a:t>Power</a:t>
            </a:r>
            <a:r>
              <a:rPr lang="hu-HU" dirty="0"/>
              <a:t> BI account szükséges, amit oktatási intézmények </a:t>
            </a:r>
            <a:r>
              <a:rPr lang="hu-HU" dirty="0" err="1"/>
              <a:t>időkorlátosan</a:t>
            </a:r>
            <a:r>
              <a:rPr lang="hu-HU" dirty="0"/>
              <a:t> tudnak igényelni.</a:t>
            </a:r>
          </a:p>
        </p:txBody>
      </p:sp>
      <p:sp>
        <p:nvSpPr>
          <p:cNvPr id="4" name="Dia számának helye 3"/>
          <p:cNvSpPr>
            <a:spLocks noGrp="1"/>
          </p:cNvSpPr>
          <p:nvPr>
            <p:ph type="sldNum" sz="quarter" idx="5"/>
          </p:nvPr>
        </p:nvSpPr>
        <p:spPr/>
        <p:txBody>
          <a:bodyPr/>
          <a:lstStyle/>
          <a:p>
            <a:fld id="{EA62CEE8-0B49-3F42-AE17-BFB0B230F701}" type="slidenum">
              <a:rPr lang="en-US" smtClean="0"/>
              <a:t>35</a:t>
            </a:fld>
            <a:endParaRPr lang="en-US"/>
          </a:p>
        </p:txBody>
      </p:sp>
    </p:spTree>
    <p:extLst>
      <p:ext uri="{BB962C8B-B14F-4D97-AF65-F5344CB8AC3E}">
        <p14:creationId xmlns:p14="http://schemas.microsoft.com/office/powerpoint/2010/main" val="436877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hu-HU" dirty="0"/>
          </a:p>
        </p:txBody>
      </p:sp>
      <p:sp>
        <p:nvSpPr>
          <p:cNvPr id="4" name="Dia számának helye 3"/>
          <p:cNvSpPr>
            <a:spLocks noGrp="1"/>
          </p:cNvSpPr>
          <p:nvPr>
            <p:ph type="sldNum" sz="quarter" idx="5"/>
          </p:nvPr>
        </p:nvSpPr>
        <p:spPr/>
        <p:txBody>
          <a:bodyPr/>
          <a:lstStyle/>
          <a:p>
            <a:fld id="{EA62CEE8-0B49-3F42-AE17-BFB0B230F701}" type="slidenum">
              <a:rPr lang="en-US" smtClean="0"/>
              <a:t>38</a:t>
            </a:fld>
            <a:endParaRPr lang="en-US"/>
          </a:p>
        </p:txBody>
      </p:sp>
    </p:spTree>
    <p:extLst>
      <p:ext uri="{BB962C8B-B14F-4D97-AF65-F5344CB8AC3E}">
        <p14:creationId xmlns:p14="http://schemas.microsoft.com/office/powerpoint/2010/main" val="276418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u-HU"/>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6/29/20 6:33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5217320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12" name="Imag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1841874" cy="6858000"/>
          </a:xfrm>
          <a:prstGeom prst="rect">
            <a:avLst/>
          </a:prstGeom>
          <a:effectLst>
            <a:softEdge rad="0"/>
          </a:effectLst>
        </p:spPr>
      </p:pic>
      <p:sp>
        <p:nvSpPr>
          <p:cNvPr id="21" name="Text Placeholder 2"/>
          <p:cNvSpPr>
            <a:spLocks noGrp="1"/>
          </p:cNvSpPr>
          <p:nvPr>
            <p:ph type="body" sz="quarter" idx="13" hasCustomPrompt="1"/>
          </p:nvPr>
        </p:nvSpPr>
        <p:spPr>
          <a:xfrm>
            <a:off x="7715251" y="2471458"/>
            <a:ext cx="4126624" cy="1172673"/>
          </a:xfrm>
          <a:prstGeom prst="rect">
            <a:avLst/>
          </a:prstGeom>
        </p:spPr>
        <p:txBody>
          <a:bodyPr>
            <a:normAutofit/>
          </a:bodyPr>
          <a:lstStyle>
            <a:lvl1pPr marL="0" indent="0">
              <a:buNone/>
              <a:defRPr sz="3700" b="1" baseline="0">
                <a:solidFill>
                  <a:srgbClr val="16448A"/>
                </a:solidFill>
                <a:latin typeface="Arial" charset="0"/>
                <a:ea typeface="Arial" charset="0"/>
                <a:cs typeface="Arial" charset="0"/>
              </a:defRPr>
            </a:lvl1pPr>
          </a:lstStyle>
          <a:p>
            <a:pPr lvl="0"/>
            <a:r>
              <a:rPr lang="en-US" dirty="0"/>
              <a:t>PRESENTATION SLIDE</a:t>
            </a:r>
          </a:p>
        </p:txBody>
      </p:sp>
      <p:sp>
        <p:nvSpPr>
          <p:cNvPr id="22" name="Text Placeholder 4"/>
          <p:cNvSpPr>
            <a:spLocks noGrp="1"/>
          </p:cNvSpPr>
          <p:nvPr>
            <p:ph type="body" sz="quarter" idx="14" hasCustomPrompt="1"/>
          </p:nvPr>
        </p:nvSpPr>
        <p:spPr>
          <a:xfrm>
            <a:off x="7740191" y="3778112"/>
            <a:ext cx="3656120" cy="453605"/>
          </a:xfrm>
          <a:prstGeom prst="rect">
            <a:avLst/>
          </a:prstGeom>
        </p:spPr>
        <p:txBody>
          <a:bodyPr/>
          <a:lstStyle>
            <a:lvl1pPr marL="0" indent="0">
              <a:buNone/>
              <a:defRPr sz="3200">
                <a:solidFill>
                  <a:schemeClr val="tx1"/>
                </a:solidFill>
                <a:latin typeface="Arial" charset="0"/>
                <a:ea typeface="Arial" charset="0"/>
                <a:cs typeface="Arial" charset="0"/>
              </a:defRPr>
            </a:lvl1pPr>
          </a:lstStyle>
          <a:p>
            <a:pPr lvl="0"/>
            <a:r>
              <a:rPr lang="en-US" dirty="0"/>
              <a:t>SUBTITLE</a:t>
            </a:r>
          </a:p>
        </p:txBody>
      </p:sp>
      <p:sp>
        <p:nvSpPr>
          <p:cNvPr id="23" name="Text Placeholder 7"/>
          <p:cNvSpPr>
            <a:spLocks noGrp="1"/>
          </p:cNvSpPr>
          <p:nvPr>
            <p:ph type="body" sz="quarter" idx="15" hasCustomPrompt="1"/>
          </p:nvPr>
        </p:nvSpPr>
        <p:spPr>
          <a:xfrm>
            <a:off x="7751328" y="4462225"/>
            <a:ext cx="3431022" cy="378066"/>
          </a:xfrm>
          <a:prstGeom prst="rect">
            <a:avLst/>
          </a:prstGeom>
        </p:spPr>
        <p:txBody>
          <a:bodyPr/>
          <a:lstStyle>
            <a:lvl1pPr marL="0" indent="0">
              <a:buNone/>
              <a:defRPr sz="2200" b="0" baseline="0">
                <a:solidFill>
                  <a:schemeClr val="accent3">
                    <a:lumMod val="75000"/>
                  </a:schemeClr>
                </a:solidFill>
                <a:latin typeface="Arial" charset="0"/>
                <a:ea typeface="Arial" charset="0"/>
                <a:cs typeface="Arial" charset="0"/>
              </a:defRPr>
            </a:lvl1pPr>
          </a:lstStyle>
          <a:p>
            <a:pPr lvl="0"/>
            <a:r>
              <a:rPr lang="en-US" dirty="0"/>
              <a:t>SPEAKER: ANOTHER</a:t>
            </a:r>
          </a:p>
        </p:txBody>
      </p:sp>
      <p:sp>
        <p:nvSpPr>
          <p:cNvPr id="4" name="Date Placeholder 3"/>
          <p:cNvSpPr>
            <a:spLocks noGrp="1"/>
          </p:cNvSpPr>
          <p:nvPr>
            <p:ph type="dt" sz="half" idx="10"/>
          </p:nvPr>
        </p:nvSpPr>
        <p:spPr>
          <a:xfrm>
            <a:off x="731397" y="6356350"/>
            <a:ext cx="1509074" cy="365125"/>
          </a:xfrm>
        </p:spPr>
        <p:txBody>
          <a:bodyPr/>
          <a:lstStyle>
            <a:lvl1pPr>
              <a:defRPr>
                <a:solidFill>
                  <a:schemeClr val="bg1"/>
                </a:solidFill>
              </a:defRPr>
            </a:lvl1pPr>
          </a:lstStyle>
          <a:p>
            <a:fld id="{BDC6CC35-9E77-E043-AA55-7F9B9B29F780}" type="datetime1">
              <a:rPr lang="en-GB" smtClean="0"/>
              <a:pPr/>
              <a:t>29/06/2020</a:t>
            </a:fld>
            <a:endParaRPr lang="en-US" dirty="0"/>
          </a:p>
        </p:txBody>
      </p:sp>
      <p:sp>
        <p:nvSpPr>
          <p:cNvPr id="5" name="Footer Placeholder 4"/>
          <p:cNvSpPr>
            <a:spLocks noGrp="1"/>
          </p:cNvSpPr>
          <p:nvPr>
            <p:ph type="ftr" sz="quarter" idx="11"/>
          </p:nvPr>
        </p:nvSpPr>
        <p:spPr>
          <a:xfrm>
            <a:off x="2464067" y="6356350"/>
            <a:ext cx="5689333" cy="365125"/>
          </a:xfrm>
        </p:spPr>
        <p:txBody>
          <a:bodyPr/>
          <a:lstStyle>
            <a:lvl1pPr algn="l">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4CCFAC09-9891-B14F-8C60-CFC3102B2DAB}" type="slidenum">
              <a:rPr lang="en-US" smtClean="0"/>
              <a:pPr/>
              <a:t>‹#›</a:t>
            </a:fld>
            <a:endParaRPr lang="en-US" dirty="0"/>
          </a:p>
        </p:txBody>
      </p:sp>
    </p:spTree>
    <p:extLst>
      <p:ext uri="{BB962C8B-B14F-4D97-AF65-F5344CB8AC3E}">
        <p14:creationId xmlns:p14="http://schemas.microsoft.com/office/powerpoint/2010/main" val="478198565"/>
      </p:ext>
    </p:extLst>
  </p:cSld>
  <p:clrMapOvr>
    <a:masterClrMapping/>
  </p:clrMapOvr>
  <p:extLst>
    <p:ext uri="{DCECCB84-F9BA-43D5-87BE-67443E8EF086}">
      <p15:sldGuideLst xmlns:p15="http://schemas.microsoft.com/office/powerpoint/2012/main">
        <p15:guide id="1" orient="horz" pos="2160">
          <p15:clr>
            <a:srgbClr val="FBAE40"/>
          </p15:clr>
        </p15:guide>
        <p15:guide id="2" pos="52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nk Text Slide">
    <p:spTree>
      <p:nvGrpSpPr>
        <p:cNvPr id="1" name=""/>
        <p:cNvGrpSpPr/>
        <p:nvPr/>
      </p:nvGrpSpPr>
      <p:grpSpPr>
        <a:xfrm>
          <a:off x="0" y="0"/>
          <a:ext cx="0" cy="0"/>
          <a:chOff x="0" y="0"/>
          <a:chExt cx="0" cy="0"/>
        </a:xfrm>
      </p:grpSpPr>
      <p:sp>
        <p:nvSpPr>
          <p:cNvPr id="20" name="Rectangle 19"/>
          <p:cNvSpPr/>
          <p:nvPr userDrawn="1"/>
        </p:nvSpPr>
        <p:spPr>
          <a:xfrm>
            <a:off x="11360943" y="6467128"/>
            <a:ext cx="319318" cy="230832"/>
          </a:xfrm>
          <a:prstGeom prst="rect">
            <a:avLst/>
          </a:prstGeom>
        </p:spPr>
        <p:txBody>
          <a:bodyPr wrap="none">
            <a:spAutoFit/>
          </a:bodyPr>
          <a:lstStyle/>
          <a:p>
            <a:pPr algn="ctr"/>
            <a:fld id="{C2DE46A0-92A9-4CB6-B66D-C429D4C93DD8}" type="slidenum">
              <a:rPr lang="en-GB" sz="900" smtClean="0">
                <a:solidFill>
                  <a:srgbClr val="FFFFFF"/>
                </a:solidFill>
                <a:latin typeface="Titillium" pitchFamily="50" charset="0"/>
              </a:rPr>
              <a:pPr algn="ctr"/>
              <a:t>‹#›</a:t>
            </a:fld>
            <a:endParaRPr lang="en-GB" sz="900" dirty="0">
              <a:solidFill>
                <a:srgbClr val="FFFFFF"/>
              </a:solidFill>
              <a:latin typeface="Titillium" pitchFamily="50" charset="0"/>
            </a:endParaRPr>
          </a:p>
        </p:txBody>
      </p:sp>
      <p:sp>
        <p:nvSpPr>
          <p:cNvPr id="3" name="Text Placeholder 2"/>
          <p:cNvSpPr>
            <a:spLocks noGrp="1"/>
          </p:cNvSpPr>
          <p:nvPr>
            <p:ph type="body" sz="quarter" idx="15" hasCustomPrompt="1"/>
          </p:nvPr>
        </p:nvSpPr>
        <p:spPr>
          <a:xfrm>
            <a:off x="623393" y="541719"/>
            <a:ext cx="7872908" cy="432048"/>
          </a:xfrm>
          <a:prstGeom prst="rect">
            <a:avLst/>
          </a:prstGeom>
        </p:spPr>
        <p:txBody>
          <a:bodyPr/>
          <a:lstStyle>
            <a:lvl1pPr marL="0" indent="0">
              <a:buNone/>
              <a:defRPr sz="3000">
                <a:solidFill>
                  <a:schemeClr val="tx2"/>
                </a:solidFill>
              </a:defRPr>
            </a:lvl1pPr>
          </a:lstStyle>
          <a:p>
            <a:pPr lvl="0"/>
            <a:r>
              <a:rPr lang="en-GB" dirty="0"/>
              <a:t>Title</a:t>
            </a:r>
          </a:p>
        </p:txBody>
      </p:sp>
      <p:sp>
        <p:nvSpPr>
          <p:cNvPr id="5" name="Text Placeholder 4"/>
          <p:cNvSpPr>
            <a:spLocks noGrp="1"/>
          </p:cNvSpPr>
          <p:nvPr>
            <p:ph type="body" sz="quarter" idx="16" hasCustomPrompt="1"/>
          </p:nvPr>
        </p:nvSpPr>
        <p:spPr>
          <a:xfrm>
            <a:off x="623393" y="1196976"/>
            <a:ext cx="7872908" cy="4176713"/>
          </a:xfrm>
          <a:prstGeom prst="rect">
            <a:avLst/>
          </a:prstGeom>
        </p:spPr>
        <p:txBody>
          <a:bodyPr/>
          <a:lstStyle>
            <a:lvl1pPr marL="0" indent="-180000">
              <a:lnSpc>
                <a:spcPct val="113000"/>
              </a:lnSpc>
              <a:spcBef>
                <a:spcPts val="0"/>
              </a:spcBef>
              <a:buClr>
                <a:schemeClr val="tx2"/>
              </a:buClr>
              <a:buFont typeface="Arial" pitchFamily="34" charset="0"/>
              <a:buChar char="•"/>
              <a:defRPr sz="2000">
                <a:solidFill>
                  <a:schemeClr val="tx1"/>
                </a:solidFill>
              </a:defRPr>
            </a:lvl1pPr>
            <a:lvl2pPr marL="648000" indent="-180000">
              <a:lnSpc>
                <a:spcPct val="113000"/>
              </a:lnSpc>
              <a:buClr>
                <a:schemeClr val="tx2"/>
              </a:buClr>
              <a:buFont typeface="Arial" pitchFamily="34" charset="0"/>
              <a:buChar char="•"/>
              <a:defRPr sz="2000"/>
            </a:lvl2pPr>
            <a:lvl3pPr indent="-180000">
              <a:lnSpc>
                <a:spcPct val="113000"/>
              </a:lnSpc>
              <a:buClr>
                <a:schemeClr val="tx2"/>
              </a:buClr>
              <a:defRPr sz="2000" baseline="0"/>
            </a:lvl3pPr>
            <a:lvl4pPr marL="1600200" indent="-180000">
              <a:lnSpc>
                <a:spcPct val="113000"/>
              </a:lnSpc>
              <a:buClr>
                <a:schemeClr val="tx2"/>
              </a:buClr>
              <a:buFont typeface="Arial" pitchFamily="34" charset="0"/>
              <a:buChar char="•"/>
              <a:defRPr sz="2000"/>
            </a:lvl4pPr>
          </a:lstStyle>
          <a:p>
            <a:pPr lvl="0"/>
            <a:r>
              <a:rPr lang="en-GB" sz="2000" dirty="0"/>
              <a:t>Text Here</a:t>
            </a:r>
          </a:p>
          <a:p>
            <a:pPr lvl="1"/>
            <a:r>
              <a:rPr lang="en-GB" sz="2000" dirty="0"/>
              <a:t>Text Here</a:t>
            </a:r>
          </a:p>
          <a:p>
            <a:pPr lvl="2"/>
            <a:r>
              <a:rPr lang="en-GB" dirty="0"/>
              <a:t>Text Here</a:t>
            </a:r>
          </a:p>
          <a:p>
            <a:pPr lvl="3"/>
            <a:r>
              <a:rPr lang="en-GB" dirty="0"/>
              <a:t>Text Here</a:t>
            </a:r>
          </a:p>
          <a:p>
            <a:pPr lvl="2"/>
            <a:endParaRPr lang="en-GB" dirty="0"/>
          </a:p>
        </p:txBody>
      </p:sp>
    </p:spTree>
    <p:extLst>
      <p:ext uri="{BB962C8B-B14F-4D97-AF65-F5344CB8AC3E}">
        <p14:creationId xmlns:p14="http://schemas.microsoft.com/office/powerpoint/2010/main" val="1927522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3"/>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3"/>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5"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5"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30"/>
            <a:ext cx="9107555" cy="3632325"/>
          </a:xfrm>
          <a:prstGeom prst="rect">
            <a:avLst/>
          </a:prstGeom>
          <a:noFill/>
        </p:spPr>
        <p:txBody>
          <a:bodyPr anchor="b"/>
          <a:lstStyle>
            <a:lvl1pPr algn="ctr" defTabSz="914225" rtl="0" eaLnBrk="1" latinLnBrk="0" hangingPunct="1">
              <a:lnSpc>
                <a:spcPct val="90000"/>
              </a:lnSpc>
              <a:spcBef>
                <a:spcPct val="0"/>
              </a:spcBef>
              <a:buNone/>
              <a:defRPr lang="en-US" sz="7998"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186354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Üres">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hu-HU" baseline="0"/>
              <a:t>Kép beszúrásához kattintson az ikonra</a:t>
            </a:r>
            <a:endParaRPr lang="en-US" dirty="0"/>
          </a:p>
        </p:txBody>
      </p:sp>
      <p:sp>
        <p:nvSpPr>
          <p:cNvPr id="4" name="Slide Number Placeholder 3"/>
          <p:cNvSpPr>
            <a:spLocks noGrp="1"/>
          </p:cNvSpPr>
          <p:nvPr>
            <p:ph type="sldNum" sz="quarter" idx="12"/>
          </p:nvPr>
        </p:nvSpPr>
        <p:spPr>
          <a:xfrm>
            <a:off x="11747689" y="6465383"/>
            <a:ext cx="431425" cy="365125"/>
          </a:xfrm>
          <a:prstGeom prst="rect">
            <a:avLst/>
          </a:prstGeom>
        </p:spPr>
        <p:txBody>
          <a:bodyPr/>
          <a:lstStyle/>
          <a:p>
            <a:fld id="{5AE1514C-5E56-4738-A1FF-4B1CFD2A3E36}" type="slidenum">
              <a:rPr lang="en-US" smtClean="0"/>
              <a:t>‹#›</a:t>
            </a:fld>
            <a:endParaRPr lang="en-US"/>
          </a:p>
        </p:txBody>
      </p:sp>
      <p:sp>
        <p:nvSpPr>
          <p:cNvPr id="2" name="Title 1"/>
          <p:cNvSpPr>
            <a:spLocks noGrp="1"/>
          </p:cNvSpPr>
          <p:nvPr>
            <p:ph type="title" hasCustomPrompt="1"/>
          </p:nvPr>
        </p:nvSpPr>
        <p:spPr>
          <a:xfrm>
            <a:off x="966652" y="2567615"/>
            <a:ext cx="8804365" cy="1311128"/>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1"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2085927734"/>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3392" y="20190"/>
            <a:ext cx="10972800" cy="590931"/>
          </a:xfrm>
        </p:spPr>
        <p:txBody>
          <a:bodyPr/>
          <a:lstStyle>
            <a:lvl1pPr>
              <a:defRPr>
                <a:latin typeface="Segoe UI Semibold" panose="020B0702040204020203" pitchFamily="34" charset="0"/>
              </a:defRPr>
            </a:lvl1p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3916" y="1690688"/>
            <a:ext cx="11542195" cy="1870769"/>
          </a:xfrm>
        </p:spPr>
        <p:txBody>
          <a:bodyPr/>
          <a:lstStyle>
            <a:lvl1pPr>
              <a:defRPr>
                <a:latin typeface="Calibri" panose="020F0502020204030204" pitchFamily="34" charset="0"/>
              </a:defRPr>
            </a:lvl1pPr>
            <a:lvl2pPr>
              <a:defRPr>
                <a:latin typeface="Calibri" panose="020F0502020204030204" pitchFamily="34" charset="0"/>
              </a:defRPr>
            </a:lvl2pPr>
            <a:lvl3pPr>
              <a:defRPr>
                <a:latin typeface="Calibri" panose="020F0502020204030204" pitchFamily="34" charset="0"/>
              </a:defRPr>
            </a:lvl3pPr>
            <a:lvl4pPr>
              <a:defRPr>
                <a:latin typeface="Calibri" panose="020F0502020204030204" pitchFamily="34" charset="0"/>
              </a:defRPr>
            </a:lvl4pPr>
            <a:lvl5pPr>
              <a:defRPr>
                <a:latin typeface="Calibri" panose="020F0502020204030204" pitchFamily="34" charset="0"/>
              </a:defRPr>
            </a:lvl5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76441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1_Cím és tartalom">
    <p:spTree>
      <p:nvGrpSpPr>
        <p:cNvPr id="1" name=""/>
        <p:cNvGrpSpPr/>
        <p:nvPr/>
      </p:nvGrpSpPr>
      <p:grpSpPr>
        <a:xfrm>
          <a:off x="0" y="0"/>
          <a:ext cx="0" cy="0"/>
          <a:chOff x="0" y="0"/>
          <a:chExt cx="0" cy="0"/>
        </a:xfrm>
      </p:grpSpPr>
      <p:sp>
        <p:nvSpPr>
          <p:cNvPr id="28" name="Rectangle 27"/>
          <p:cNvSpPr/>
          <p:nvPr/>
        </p:nvSpPr>
        <p:spPr>
          <a:xfrm>
            <a:off x="797803" y="192881"/>
            <a:ext cx="10602518" cy="946528"/>
          </a:xfrm>
          <a:prstGeom prst="rect">
            <a:avLst/>
          </a:prstGeom>
          <a:solidFill>
            <a:srgbClr val="00A4E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userDrawn="1">
            <p:ph type="title"/>
          </p:nvPr>
        </p:nvSpPr>
        <p:spPr>
          <a:xfrm>
            <a:off x="791679" y="192880"/>
            <a:ext cx="9577084" cy="946529"/>
          </a:xfrm>
        </p:spPr>
        <p:txBody>
          <a:bodyPr/>
          <a:lstStyle>
            <a:lvl1pPr algn="l">
              <a:defRPr>
                <a:solidFill>
                  <a:srgbClr val="FFFEFF"/>
                </a:solidFill>
              </a:defRPr>
            </a:lvl1pPr>
          </a:lstStyle>
          <a:p>
            <a:r>
              <a:rPr lang="hu-HU" dirty="0"/>
              <a:t>Mintacím szerkesztése</a:t>
            </a:r>
            <a:endParaRPr lang="en-US" dirty="0"/>
          </a:p>
        </p:txBody>
      </p:sp>
      <p:sp>
        <p:nvSpPr>
          <p:cNvPr id="3" name="Content Placeholder 2"/>
          <p:cNvSpPr>
            <a:spLocks noGrp="1"/>
          </p:cNvSpPr>
          <p:nvPr userDrawn="1">
            <p:ph idx="1"/>
          </p:nvPr>
        </p:nvSpPr>
        <p:spPr>
          <a:xfrm>
            <a:off x="811569" y="1315622"/>
            <a:ext cx="10588752" cy="4736186"/>
          </a:xfrm>
        </p:spPr>
        <p:txBody>
          <a:bodyPr anchor="t"/>
          <a:lstStyle>
            <a:lvl1pPr>
              <a:spcBef>
                <a:spcPts val="0"/>
              </a:spcBef>
              <a:defRPr sz="2200"/>
            </a:lvl1pPr>
            <a:lvl2pPr>
              <a:defRPr sz="2000"/>
            </a:lvl2pPr>
            <a:lvl3pPr>
              <a:defRPr sz="1600"/>
            </a:lvl3p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endParaRPr lang="en-US" dirty="0"/>
          </a:p>
        </p:txBody>
      </p:sp>
      <p:sp>
        <p:nvSpPr>
          <p:cNvPr id="5" name="Footer Placeholder 4"/>
          <p:cNvSpPr>
            <a:spLocks noGrp="1"/>
          </p:cNvSpPr>
          <p:nvPr userDrawn="1">
            <p:ph type="ftr" sz="quarter" idx="11"/>
          </p:nvPr>
        </p:nvSpPr>
        <p:spPr/>
        <p:txBody>
          <a:bodyPr/>
          <a:lstStyle/>
          <a:p>
            <a:endParaRPr lang="en-US" dirty="0"/>
          </a:p>
        </p:txBody>
      </p:sp>
      <p:sp>
        <p:nvSpPr>
          <p:cNvPr id="6" name="Slide Number Placeholder 5"/>
          <p:cNvSpPr>
            <a:spLocks noGrp="1"/>
          </p:cNvSpPr>
          <p:nvPr userDrawn="1">
            <p:ph type="sldNum" sz="quarter" idx="12"/>
          </p:nvPr>
        </p:nvSpPr>
        <p:spPr/>
        <p:txBody>
          <a:bodyPr/>
          <a:lstStyle/>
          <a:p>
            <a:fld id="{6D22F896-40B5-4ADD-8801-0D06FADFA095}" type="slidenum">
              <a:rPr lang="en-US" dirty="0"/>
              <a:t>‹#›</a:t>
            </a:fld>
            <a:endParaRPr lang="en-US" dirty="0"/>
          </a:p>
        </p:txBody>
      </p:sp>
      <p:pic>
        <p:nvPicPr>
          <p:cNvPr id="29" name="Picture 13">
            <a:extLst>
              <a:ext uri="{FF2B5EF4-FFF2-40B4-BE49-F238E27FC236}">
                <a16:creationId xmlns:a16="http://schemas.microsoft.com/office/drawing/2014/main" id="{2C8E9A62-D1E9-4A62-88B6-97CE11E1EB0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848"/>
          <a:stretch/>
        </p:blipFill>
        <p:spPr>
          <a:xfrm>
            <a:off x="10569010" y="316688"/>
            <a:ext cx="633978" cy="679921"/>
          </a:xfrm>
          <a:prstGeom prst="rect">
            <a:avLst/>
          </a:prstGeom>
        </p:spPr>
      </p:pic>
    </p:spTree>
    <p:extLst>
      <p:ext uri="{BB962C8B-B14F-4D97-AF65-F5344CB8AC3E}">
        <p14:creationId xmlns:p14="http://schemas.microsoft.com/office/powerpoint/2010/main" val="171623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8"/>
            <a:ext cx="10515600" cy="874126"/>
          </a:xfrm>
          <a:solidFill>
            <a:srgbClr val="00A4EF"/>
          </a:solidFill>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838200" y="1418643"/>
            <a:ext cx="5181600" cy="47583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418643"/>
            <a:ext cx="5181600" cy="4758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B7485A-BE62-4EF1-9888-A2D86A0CFD64}" type="datetimeFigureOut">
              <a:rPr lang="en-GB" smtClean="0"/>
              <a:t>29/06/2020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073A5A-C8CB-4ABD-951B-701F92E2AA20}" type="slidenum">
              <a:rPr lang="en-GB" smtClean="0"/>
              <a:t>‹#›</a:t>
            </a:fld>
            <a:endParaRPr lang="en-GB"/>
          </a:p>
        </p:txBody>
      </p:sp>
      <p:pic>
        <p:nvPicPr>
          <p:cNvPr id="8" name="Picture 13">
            <a:extLst>
              <a:ext uri="{FF2B5EF4-FFF2-40B4-BE49-F238E27FC236}">
                <a16:creationId xmlns:a16="http://schemas.microsoft.com/office/drawing/2014/main" id="{B6BEF18D-E9DA-4559-B01F-24A62B16ECD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848"/>
          <a:stretch/>
        </p:blipFill>
        <p:spPr>
          <a:xfrm>
            <a:off x="10622397" y="437322"/>
            <a:ext cx="633978" cy="679921"/>
          </a:xfrm>
          <a:prstGeom prst="rect">
            <a:avLst/>
          </a:prstGeom>
        </p:spPr>
      </p:pic>
    </p:spTree>
    <p:extLst>
      <p:ext uri="{BB962C8B-B14F-4D97-AF65-F5344CB8AC3E}">
        <p14:creationId xmlns:p14="http://schemas.microsoft.com/office/powerpoint/2010/main" val="10878820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grpSp>
        <p:nvGrpSpPr>
          <p:cNvPr id="21" name="Group 20"/>
          <p:cNvGrpSpPr/>
          <p:nvPr/>
        </p:nvGrpSpPr>
        <p:grpSpPr>
          <a:xfrm>
            <a:off x="800144" y="1699589"/>
            <a:ext cx="3674476" cy="3200399"/>
            <a:chOff x="697883" y="1816768"/>
            <a:chExt cx="3674476" cy="3200399"/>
          </a:xfrm>
          <a:solidFill>
            <a:srgbClr val="00A4EF"/>
          </a:solidFill>
        </p:grpSpPr>
        <p:sp>
          <p:nvSpPr>
            <p:cNvPr id="22" name="Rectangle 21"/>
            <p:cNvSpPr/>
            <p:nvPr/>
          </p:nvSpPr>
          <p:spPr>
            <a:xfrm>
              <a:off x="697883" y="1816768"/>
              <a:ext cx="3674476" cy="5029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hu-HU"/>
              <a:t>Mintacím szerkesztése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Date Placeholder 4"/>
          <p:cNvSpPr>
            <a:spLocks noGrp="1"/>
          </p:cNvSpPr>
          <p:nvPr>
            <p:ph type="dt" sz="half" idx="10"/>
          </p:nvPr>
        </p:nvSpPr>
        <p:spPr/>
        <p:txBody>
          <a:bodyPr/>
          <a:lstStyle/>
          <a:p>
            <a:fld id="{48A87A34-81AB-432B-8DAE-1953F412C126}" type="datetimeFigureOut">
              <a:rPr lang="en-US" dirty="0"/>
              <a:t>6/29/20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39898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grpSp>
        <p:nvGrpSpPr>
          <p:cNvPr id="9" name="Group 8"/>
          <p:cNvGrpSpPr/>
          <p:nvPr/>
        </p:nvGrpSpPr>
        <p:grpSpPr>
          <a:xfrm>
            <a:off x="3259545" y="1186483"/>
            <a:ext cx="5666145" cy="4126869"/>
            <a:chOff x="3259545" y="1186483"/>
            <a:chExt cx="5666145" cy="4126869"/>
          </a:xfrm>
        </p:grpSpPr>
        <p:sp>
          <p:nvSpPr>
            <p:cNvPr id="99" name="Rectangle 98"/>
            <p:cNvSpPr/>
            <p:nvPr/>
          </p:nvSpPr>
          <p:spPr>
            <a:xfrm>
              <a:off x="3259545" y="1186483"/>
              <a:ext cx="5657881" cy="716184"/>
            </a:xfrm>
            <a:prstGeom prst="rect">
              <a:avLst/>
            </a:prstGeom>
            <a:solidFill>
              <a:srgbClr val="00A4E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rgbClr val="00A4EF"/>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hu-HU"/>
              <a:t>Mintacím szerkesztése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6/29/20</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696126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EB7485A-BE62-4EF1-9888-A2D86A0CFD64}" type="datetimeFigureOut">
              <a:rPr lang="en-GB" smtClean="0"/>
              <a:t>29/06/2020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265868447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76804"/>
            <a:ext cx="10515600" cy="838030"/>
          </a:xfrm>
          <a:solidFill>
            <a:srgbClr val="00A4EF"/>
          </a:solidFill>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838200" y="1263316"/>
            <a:ext cx="10515600" cy="49858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B7485A-BE62-4EF1-9888-A2D86A0CFD64}" type="datetimeFigureOut">
              <a:rPr lang="en-GB" smtClean="0"/>
              <a:t>29/06/2020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073A5A-C8CB-4ABD-951B-701F92E2AA20}" type="slidenum">
              <a:rPr lang="en-GB" smtClean="0"/>
              <a:t>‹#›</a:t>
            </a:fld>
            <a:endParaRPr lang="en-GB"/>
          </a:p>
        </p:txBody>
      </p:sp>
      <p:pic>
        <p:nvPicPr>
          <p:cNvPr id="7" name="Picture 13">
            <a:extLst>
              <a:ext uri="{FF2B5EF4-FFF2-40B4-BE49-F238E27FC236}">
                <a16:creationId xmlns:a16="http://schemas.microsoft.com/office/drawing/2014/main" id="{83B829A4-4E44-47BB-849D-02B28621F97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848"/>
          <a:stretch/>
        </p:blipFill>
        <p:spPr>
          <a:xfrm>
            <a:off x="10622397" y="147575"/>
            <a:ext cx="633978" cy="679921"/>
          </a:xfrm>
          <a:prstGeom prst="rect">
            <a:avLst/>
          </a:prstGeom>
        </p:spPr>
      </p:pic>
    </p:spTree>
    <p:extLst>
      <p:ext uri="{BB962C8B-B14F-4D97-AF65-F5344CB8AC3E}">
        <p14:creationId xmlns:p14="http://schemas.microsoft.com/office/powerpoint/2010/main" val="224349645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25466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a:xfrm>
            <a:off x="752964" y="6356350"/>
            <a:ext cx="1528319" cy="365125"/>
          </a:xfrm>
        </p:spPr>
        <p:txBody>
          <a:bodyPr/>
          <a:lstStyle/>
          <a:p>
            <a:fld id="{B8E49ED0-4378-184F-BAC9-EC5E0D3E65AD}" type="datetime1">
              <a:rPr lang="en-GB" smtClean="0"/>
              <a:t>29/06/2020</a:t>
            </a:fld>
            <a:endParaRPr lang="en-US" dirty="0"/>
          </a:p>
        </p:txBody>
      </p:sp>
      <p:sp>
        <p:nvSpPr>
          <p:cNvPr id="5" name="Footer Placeholder 4"/>
          <p:cNvSpPr>
            <a:spLocks noGrp="1"/>
          </p:cNvSpPr>
          <p:nvPr>
            <p:ph type="ftr" sz="quarter" idx="11"/>
          </p:nvPr>
        </p:nvSpPr>
        <p:spPr>
          <a:xfrm>
            <a:off x="2464067" y="6356350"/>
            <a:ext cx="5689333" cy="365125"/>
          </a:xfrm>
        </p:spPr>
        <p:txBody>
          <a:bodyPr/>
          <a:lstStyle>
            <a:lvl1pPr algn="l">
              <a:defRPr/>
            </a:lvl1pPr>
          </a:lstStyle>
          <a:p>
            <a:endParaRPr lang="en-US" dirty="0"/>
          </a:p>
        </p:txBody>
      </p:sp>
      <p:sp>
        <p:nvSpPr>
          <p:cNvPr id="6" name="Slide Number Placeholder 5"/>
          <p:cNvSpPr>
            <a:spLocks noGrp="1"/>
          </p:cNvSpPr>
          <p:nvPr>
            <p:ph type="sldNum" sz="quarter" idx="12"/>
          </p:nvPr>
        </p:nvSpPr>
        <p:spPr/>
        <p:txBody>
          <a:bodyPr/>
          <a:lstStyle/>
          <a:p>
            <a:fld id="{4CCFAC09-9891-B14F-8C60-CFC3102B2DAB}" type="slidenum">
              <a:rPr lang="en-US" smtClean="0"/>
              <a:t>‹#›</a:t>
            </a:fld>
            <a:endParaRPr lang="en-US"/>
          </a:p>
        </p:txBody>
      </p:sp>
      <p:sp>
        <p:nvSpPr>
          <p:cNvPr id="8" name="Text Placeholder 26"/>
          <p:cNvSpPr>
            <a:spLocks noGrp="1"/>
          </p:cNvSpPr>
          <p:nvPr>
            <p:ph type="body" sz="quarter" idx="13" hasCustomPrompt="1"/>
          </p:nvPr>
        </p:nvSpPr>
        <p:spPr>
          <a:xfrm>
            <a:off x="800100" y="685800"/>
            <a:ext cx="4958862" cy="720969"/>
          </a:xfrm>
          <a:prstGeom prst="rect">
            <a:avLst/>
          </a:prstGeom>
        </p:spPr>
        <p:txBody>
          <a:bodyPr/>
          <a:lstStyle>
            <a:lvl1pPr marL="0" indent="0">
              <a:buNone/>
              <a:defRPr b="1">
                <a:solidFill>
                  <a:srgbClr val="174194"/>
                </a:solidFill>
              </a:defRPr>
            </a:lvl1pPr>
          </a:lstStyle>
          <a:p>
            <a:pPr lvl="0"/>
            <a:r>
              <a:rPr lang="en-US" dirty="0"/>
              <a:t>One column layout</a:t>
            </a:r>
          </a:p>
        </p:txBody>
      </p:sp>
    </p:spTree>
    <p:extLst>
      <p:ext uri="{BB962C8B-B14F-4D97-AF65-F5344CB8AC3E}">
        <p14:creationId xmlns:p14="http://schemas.microsoft.com/office/powerpoint/2010/main" val="1199474881"/>
      </p:ext>
    </p:extLst>
  </p:cSld>
  <p:clrMapOvr>
    <a:masterClrMapping/>
  </p:clrMapOvr>
  <p:extLst>
    <p:ext uri="{DCECCB84-F9BA-43D5-87BE-67443E8EF086}">
      <p15:sldGuideLst xmlns:p15="http://schemas.microsoft.com/office/powerpoint/2012/main">
        <p15:guide id="1" orient="horz" pos="2160">
          <p15:clr>
            <a:srgbClr val="FBAE40"/>
          </p15:clr>
        </p15:guide>
        <p15:guide id="2" pos="529">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B7485A-BE62-4EF1-9888-A2D86A0CFD64}" type="datetimeFigureOut">
              <a:rPr lang="en-GB" smtClean="0"/>
              <a:t>29/06/2020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405229939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8"/>
            <a:ext cx="10515600" cy="874126"/>
          </a:xfrm>
          <a:solidFill>
            <a:srgbClr val="00A4EF"/>
          </a:solidFill>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838200" y="1418643"/>
            <a:ext cx="5181600" cy="47583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418643"/>
            <a:ext cx="5181600" cy="47583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EB7485A-BE62-4EF1-9888-A2D86A0CFD64}" type="datetimeFigureOut">
              <a:rPr lang="en-GB" smtClean="0"/>
              <a:t>29/06/2020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073A5A-C8CB-4ABD-951B-701F92E2AA20}" type="slidenum">
              <a:rPr lang="en-GB" smtClean="0"/>
              <a:t>‹#›</a:t>
            </a:fld>
            <a:endParaRPr lang="en-GB"/>
          </a:p>
        </p:txBody>
      </p:sp>
      <p:pic>
        <p:nvPicPr>
          <p:cNvPr id="8" name="Picture 13">
            <a:extLst>
              <a:ext uri="{FF2B5EF4-FFF2-40B4-BE49-F238E27FC236}">
                <a16:creationId xmlns:a16="http://schemas.microsoft.com/office/drawing/2014/main" id="{B6BEF18D-E9DA-4559-B01F-24A62B16ECD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4848"/>
          <a:stretch/>
        </p:blipFill>
        <p:spPr>
          <a:xfrm>
            <a:off x="10622397" y="460402"/>
            <a:ext cx="633978" cy="679921"/>
          </a:xfrm>
          <a:prstGeom prst="rect">
            <a:avLst/>
          </a:prstGeom>
        </p:spPr>
      </p:pic>
    </p:spTree>
    <p:extLst>
      <p:ext uri="{BB962C8B-B14F-4D97-AF65-F5344CB8AC3E}">
        <p14:creationId xmlns:p14="http://schemas.microsoft.com/office/powerpoint/2010/main" val="424757218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EB7485A-BE62-4EF1-9888-A2D86A0CFD64}" type="datetimeFigureOut">
              <a:rPr lang="en-GB" smtClean="0"/>
              <a:t>29/06/2020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330173933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B7485A-BE62-4EF1-9888-A2D86A0CFD64}" type="datetimeFigureOut">
              <a:rPr lang="en-GB" smtClean="0"/>
              <a:t>29/06/2020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217739450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B7485A-BE62-4EF1-9888-A2D86A0CFD64}" type="datetimeFigureOut">
              <a:rPr lang="en-GB" smtClean="0"/>
              <a:t>29/06/2020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152740926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B7485A-BE62-4EF1-9888-A2D86A0CFD64}" type="datetimeFigureOut">
              <a:rPr lang="en-GB" smtClean="0"/>
              <a:t>29/06/2020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347196003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EB7485A-BE62-4EF1-9888-A2D86A0CFD64}" type="datetimeFigureOut">
              <a:rPr lang="en-GB" smtClean="0"/>
              <a:t>29/06/2020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10198365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B7485A-BE62-4EF1-9888-A2D86A0CFD64}" type="datetimeFigureOut">
              <a:rPr lang="en-GB" smtClean="0"/>
              <a:t>29/06/2020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7380027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EB7485A-BE62-4EF1-9888-A2D86A0CFD64}" type="datetimeFigureOut">
              <a:rPr lang="en-GB" smtClean="0"/>
              <a:t>29/06/2020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F073A5A-C8CB-4ABD-951B-701F92E2AA20}" type="slidenum">
              <a:rPr lang="en-GB" smtClean="0"/>
              <a:t>‹#›</a:t>
            </a:fld>
            <a:endParaRPr lang="en-GB"/>
          </a:p>
        </p:txBody>
      </p:sp>
    </p:spTree>
    <p:extLst>
      <p:ext uri="{BB962C8B-B14F-4D97-AF65-F5344CB8AC3E}">
        <p14:creationId xmlns:p14="http://schemas.microsoft.com/office/powerpoint/2010/main" val="1934677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825625"/>
            <a:ext cx="5181600" cy="4188676"/>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p:cNvSpPr>
            <a:spLocks noGrp="1"/>
          </p:cNvSpPr>
          <p:nvPr>
            <p:ph sz="half" idx="2"/>
          </p:nvPr>
        </p:nvSpPr>
        <p:spPr>
          <a:xfrm>
            <a:off x="6172199" y="1825625"/>
            <a:ext cx="5181601" cy="4188676"/>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p:cNvSpPr>
            <a:spLocks noGrp="1"/>
          </p:cNvSpPr>
          <p:nvPr>
            <p:ph type="dt" sz="half" idx="10"/>
          </p:nvPr>
        </p:nvSpPr>
        <p:spPr>
          <a:xfrm>
            <a:off x="762784" y="6356350"/>
            <a:ext cx="1526100" cy="365125"/>
          </a:xfrm>
        </p:spPr>
        <p:txBody>
          <a:bodyPr/>
          <a:lstStyle/>
          <a:p>
            <a:fld id="{D2EFAB54-C557-0D4E-B6BE-F7AC3FB5D82C}" type="datetime1">
              <a:rPr lang="en-GB" smtClean="0"/>
              <a:t>29/06/2020</a:t>
            </a:fld>
            <a:endParaRPr lang="en-US"/>
          </a:p>
        </p:txBody>
      </p:sp>
      <p:sp>
        <p:nvSpPr>
          <p:cNvPr id="6" name="Footer Placeholder 5"/>
          <p:cNvSpPr>
            <a:spLocks noGrp="1"/>
          </p:cNvSpPr>
          <p:nvPr>
            <p:ph type="ftr" sz="quarter" idx="11"/>
          </p:nvPr>
        </p:nvSpPr>
        <p:spPr>
          <a:xfrm>
            <a:off x="2464067" y="6356350"/>
            <a:ext cx="5689333" cy="365125"/>
          </a:xfrm>
        </p:spPr>
        <p:txBody>
          <a:bodyPr/>
          <a:lstStyle/>
          <a:p>
            <a:endParaRPr lang="en-US"/>
          </a:p>
        </p:txBody>
      </p:sp>
      <p:sp>
        <p:nvSpPr>
          <p:cNvPr id="7" name="Slide Number Placeholder 6"/>
          <p:cNvSpPr>
            <a:spLocks noGrp="1"/>
          </p:cNvSpPr>
          <p:nvPr>
            <p:ph type="sldNum" sz="quarter" idx="12"/>
          </p:nvPr>
        </p:nvSpPr>
        <p:spPr/>
        <p:txBody>
          <a:bodyPr/>
          <a:lstStyle/>
          <a:p>
            <a:fld id="{4CCFAC09-9891-B14F-8C60-CFC3102B2DAB}" type="slidenum">
              <a:rPr lang="en-US" smtClean="0"/>
              <a:t>‹#›</a:t>
            </a:fld>
            <a:endParaRPr lang="en-US"/>
          </a:p>
        </p:txBody>
      </p:sp>
      <p:sp>
        <p:nvSpPr>
          <p:cNvPr id="9" name="Text Placeholder 26"/>
          <p:cNvSpPr>
            <a:spLocks noGrp="1"/>
          </p:cNvSpPr>
          <p:nvPr>
            <p:ph type="body" sz="quarter" idx="13" hasCustomPrompt="1"/>
          </p:nvPr>
        </p:nvSpPr>
        <p:spPr>
          <a:xfrm>
            <a:off x="800100" y="685800"/>
            <a:ext cx="4958862" cy="720969"/>
          </a:xfrm>
          <a:prstGeom prst="rect">
            <a:avLst/>
          </a:prstGeom>
        </p:spPr>
        <p:txBody>
          <a:bodyPr/>
          <a:lstStyle>
            <a:lvl1pPr marL="0" indent="0">
              <a:buNone/>
              <a:defRPr b="1">
                <a:solidFill>
                  <a:srgbClr val="174194"/>
                </a:solidFill>
              </a:defRPr>
            </a:lvl1pPr>
          </a:lstStyle>
          <a:p>
            <a:pPr lvl="0"/>
            <a:r>
              <a:rPr lang="en-US" dirty="0"/>
              <a:t>Two column layout</a:t>
            </a:r>
          </a:p>
        </p:txBody>
      </p:sp>
    </p:spTree>
    <p:extLst>
      <p:ext uri="{BB962C8B-B14F-4D97-AF65-F5344CB8AC3E}">
        <p14:creationId xmlns:p14="http://schemas.microsoft.com/office/powerpoint/2010/main" val="1675096385"/>
      </p:ext>
    </p:extLst>
  </p:cSld>
  <p:clrMapOvr>
    <a:masterClrMapping/>
  </p:clrMapOvr>
  <p:extLst>
    <p:ext uri="{DCECCB84-F9BA-43D5-87BE-67443E8EF086}">
      <p15:sldGuideLst xmlns:p15="http://schemas.microsoft.com/office/powerpoint/2012/main">
        <p15:guide id="1" orient="horz" pos="2160">
          <p15:clr>
            <a:srgbClr val="FBAE40"/>
          </p15:clr>
        </p15:guide>
        <p15:guide id="2" pos="52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839788" y="2505075"/>
            <a:ext cx="5157787" cy="357521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6172200" y="2505075"/>
            <a:ext cx="5183188" cy="3575215"/>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p:cNvSpPr>
            <a:spLocks noGrp="1"/>
          </p:cNvSpPr>
          <p:nvPr>
            <p:ph type="dt" sz="half" idx="10"/>
          </p:nvPr>
        </p:nvSpPr>
        <p:spPr>
          <a:xfrm>
            <a:off x="743930" y="6356350"/>
            <a:ext cx="1414112" cy="365125"/>
          </a:xfrm>
        </p:spPr>
        <p:txBody>
          <a:bodyPr/>
          <a:lstStyle/>
          <a:p>
            <a:fld id="{5BD6804A-7A1E-4142-BD7F-9506B517C44B}" type="datetime1">
              <a:rPr lang="en-GB" smtClean="0"/>
              <a:t>29/06/2020</a:t>
            </a:fld>
            <a:endParaRPr lang="en-US"/>
          </a:p>
        </p:txBody>
      </p:sp>
      <p:sp>
        <p:nvSpPr>
          <p:cNvPr id="8" name="Footer Placeholder 7"/>
          <p:cNvSpPr>
            <a:spLocks noGrp="1"/>
          </p:cNvSpPr>
          <p:nvPr>
            <p:ph type="ftr" sz="quarter" idx="11"/>
          </p:nvPr>
        </p:nvSpPr>
        <p:spPr>
          <a:xfrm>
            <a:off x="2464067" y="6356350"/>
            <a:ext cx="5689333" cy="365125"/>
          </a:xfrm>
        </p:spPr>
        <p:txBody>
          <a:bodyPr/>
          <a:lstStyle/>
          <a:p>
            <a:endParaRPr lang="en-US"/>
          </a:p>
        </p:txBody>
      </p:sp>
      <p:sp>
        <p:nvSpPr>
          <p:cNvPr id="9" name="Slide Number Placeholder 8"/>
          <p:cNvSpPr>
            <a:spLocks noGrp="1"/>
          </p:cNvSpPr>
          <p:nvPr>
            <p:ph type="sldNum" sz="quarter" idx="12"/>
          </p:nvPr>
        </p:nvSpPr>
        <p:spPr/>
        <p:txBody>
          <a:bodyPr/>
          <a:lstStyle/>
          <a:p>
            <a:fld id="{4CCFAC09-9891-B14F-8C60-CFC3102B2DAB}" type="slidenum">
              <a:rPr lang="en-US" smtClean="0"/>
              <a:t>‹#›</a:t>
            </a:fld>
            <a:endParaRPr lang="en-US"/>
          </a:p>
        </p:txBody>
      </p:sp>
      <p:sp>
        <p:nvSpPr>
          <p:cNvPr id="11" name="Text Placeholder 26"/>
          <p:cNvSpPr>
            <a:spLocks noGrp="1"/>
          </p:cNvSpPr>
          <p:nvPr>
            <p:ph type="body" sz="quarter" idx="13" hasCustomPrompt="1"/>
          </p:nvPr>
        </p:nvSpPr>
        <p:spPr>
          <a:xfrm>
            <a:off x="800100" y="685800"/>
            <a:ext cx="4958862" cy="720969"/>
          </a:xfrm>
          <a:prstGeom prst="rect">
            <a:avLst/>
          </a:prstGeom>
        </p:spPr>
        <p:txBody>
          <a:bodyPr/>
          <a:lstStyle>
            <a:lvl1pPr marL="0" indent="0">
              <a:buNone/>
              <a:defRPr b="1">
                <a:solidFill>
                  <a:srgbClr val="174194"/>
                </a:solidFill>
              </a:defRPr>
            </a:lvl1pPr>
          </a:lstStyle>
          <a:p>
            <a:pPr lvl="0"/>
            <a:r>
              <a:rPr lang="en-US" dirty="0"/>
              <a:t>Two column layout</a:t>
            </a:r>
          </a:p>
        </p:txBody>
      </p:sp>
    </p:spTree>
    <p:extLst>
      <p:ext uri="{BB962C8B-B14F-4D97-AF65-F5344CB8AC3E}">
        <p14:creationId xmlns:p14="http://schemas.microsoft.com/office/powerpoint/2010/main" val="19818141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2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pic>
        <p:nvPicPr>
          <p:cNvPr id="13" name="Picture 9">
            <a:extLst>
              <a:ext uri="{FF2B5EF4-FFF2-40B4-BE49-F238E27FC236}">
                <a16:creationId xmlns:a16="http://schemas.microsoft.com/office/drawing/2014/main" id="{37332630-382A-456F-B848-0C995D5146E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96374" y="0"/>
            <a:ext cx="13988374" cy="8101436"/>
          </a:xfrm>
          <a:prstGeom prst="rect">
            <a:avLst/>
          </a:prstGeom>
        </p:spPr>
      </p:pic>
      <p:sp>
        <p:nvSpPr>
          <p:cNvPr id="11" name="Title 1"/>
          <p:cNvSpPr>
            <a:spLocks noGrp="1"/>
          </p:cNvSpPr>
          <p:nvPr>
            <p:ph type="title" hasCustomPrompt="1"/>
          </p:nvPr>
        </p:nvSpPr>
        <p:spPr>
          <a:xfrm>
            <a:off x="724276" y="2568303"/>
            <a:ext cx="5061139" cy="1059874"/>
          </a:xfrm>
          <a:prstGeom prst="rect">
            <a:avLst/>
          </a:prstGeom>
        </p:spPr>
        <p:txBody>
          <a:bodyPr>
            <a:noAutofit/>
          </a:bodyPr>
          <a:lstStyle>
            <a:lvl1pPr>
              <a:defRPr sz="3600" b="1" i="0">
                <a:solidFill>
                  <a:srgbClr val="16448A"/>
                </a:solidFill>
                <a:latin typeface="Arial" charset="0"/>
                <a:ea typeface="Arial" charset="0"/>
                <a:cs typeface="Arial" charset="0"/>
              </a:defRPr>
            </a:lvl1pPr>
          </a:lstStyle>
          <a:p>
            <a:pPr>
              <a:lnSpc>
                <a:spcPct val="100000"/>
              </a:lnSpc>
            </a:pPr>
            <a:r>
              <a:rPr lang="en-US" sz="3600" b="1" dirty="0">
                <a:solidFill>
                  <a:srgbClr val="174194"/>
                </a:solidFill>
                <a:latin typeface="Calibri" charset="0"/>
                <a:ea typeface="Calibri" charset="0"/>
                <a:cs typeface="Calibri" charset="0"/>
              </a:rPr>
              <a:t>Title here</a:t>
            </a:r>
            <a:endParaRPr lang="en-US" sz="3600" dirty="0">
              <a:solidFill>
                <a:srgbClr val="174194"/>
              </a:solidFill>
              <a:latin typeface="Calibri" charset="0"/>
              <a:ea typeface="Calibri" charset="0"/>
              <a:cs typeface="Calibri" charset="0"/>
            </a:endParaRPr>
          </a:p>
        </p:txBody>
      </p:sp>
      <p:sp>
        <p:nvSpPr>
          <p:cNvPr id="8" name="Date Placeholder 4"/>
          <p:cNvSpPr>
            <a:spLocks noGrp="1"/>
          </p:cNvSpPr>
          <p:nvPr>
            <p:ph type="dt" sz="half" idx="10"/>
          </p:nvPr>
        </p:nvSpPr>
        <p:spPr>
          <a:xfrm>
            <a:off x="762784" y="6356350"/>
            <a:ext cx="1526100" cy="365125"/>
          </a:xfrm>
        </p:spPr>
        <p:txBody>
          <a:bodyPr/>
          <a:lstStyle/>
          <a:p>
            <a:fld id="{D2EFAB54-C557-0D4E-B6BE-F7AC3FB5D82C}" type="datetime1">
              <a:rPr lang="en-GB" smtClean="0"/>
              <a:t>29/06/2020</a:t>
            </a:fld>
            <a:endParaRPr lang="en-US"/>
          </a:p>
        </p:txBody>
      </p:sp>
      <p:sp>
        <p:nvSpPr>
          <p:cNvPr id="9" name="Footer Placeholder 5"/>
          <p:cNvSpPr>
            <a:spLocks noGrp="1"/>
          </p:cNvSpPr>
          <p:nvPr>
            <p:ph type="ftr" sz="quarter" idx="11"/>
          </p:nvPr>
        </p:nvSpPr>
        <p:spPr>
          <a:xfrm>
            <a:off x="2464067" y="6356350"/>
            <a:ext cx="5689333" cy="365125"/>
          </a:xfrm>
        </p:spPr>
        <p:txBody>
          <a:bodyPr/>
          <a:lstStyle/>
          <a:p>
            <a:endParaRPr lang="en-US"/>
          </a:p>
        </p:txBody>
      </p:sp>
      <p:sp>
        <p:nvSpPr>
          <p:cNvPr id="12" name="Slide Number Placeholder 6"/>
          <p:cNvSpPr>
            <a:spLocks noGrp="1"/>
          </p:cNvSpPr>
          <p:nvPr>
            <p:ph type="sldNum" sz="quarter" idx="12"/>
          </p:nvPr>
        </p:nvSpPr>
        <p:spPr>
          <a:xfrm>
            <a:off x="8610600" y="6356350"/>
            <a:ext cx="2743200" cy="365125"/>
          </a:xfrm>
        </p:spPr>
        <p:txBody>
          <a:bodyPr/>
          <a:lstStyle/>
          <a:p>
            <a:fld id="{4CCFAC09-9891-B14F-8C60-CFC3102B2DAB}" type="slidenum">
              <a:rPr lang="en-US" smtClean="0"/>
              <a:t>‹#›</a:t>
            </a:fld>
            <a:endParaRPr lang="en-US"/>
          </a:p>
        </p:txBody>
      </p:sp>
    </p:spTree>
    <p:extLst>
      <p:ext uri="{BB962C8B-B14F-4D97-AF65-F5344CB8AC3E}">
        <p14:creationId xmlns:p14="http://schemas.microsoft.com/office/powerpoint/2010/main" val="1986765454"/>
      </p:ext>
    </p:extLst>
  </p:cSld>
  <p:clrMapOvr>
    <a:masterClrMapping/>
  </p:clrMapOvr>
  <p:extLst>
    <p:ext uri="{DCECCB84-F9BA-43D5-87BE-67443E8EF086}">
      <p15:sldGuideLst xmlns:p15="http://schemas.microsoft.com/office/powerpoint/2012/main">
        <p15:guide id="1" orient="horz" pos="2160">
          <p15:clr>
            <a:srgbClr val="FBAE40"/>
          </p15:clr>
        </p15:guide>
        <p15:guide id="2" pos="52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pic>
        <p:nvPicPr>
          <p:cNvPr id="10" name="Afbeelding 9">
            <a:extLst>
              <a:ext uri="{FF2B5EF4-FFF2-40B4-BE49-F238E27FC236}">
                <a16:creationId xmlns:a16="http://schemas.microsoft.com/office/drawing/2014/main" id="{BC82B8DC-099D-4B7F-8078-5DB766A5308B}"/>
              </a:ext>
            </a:extLst>
          </p:cNvPr>
          <p:cNvPicPr>
            <a:picLocks noChangeAspect="1"/>
          </p:cNvPicPr>
          <p:nvPr userDrawn="1"/>
        </p:nvPicPr>
        <p:blipFill>
          <a:blip r:embed="rId2"/>
          <a:stretch>
            <a:fillRect/>
          </a:stretch>
        </p:blipFill>
        <p:spPr>
          <a:xfrm>
            <a:off x="6553200" y="2705100"/>
            <a:ext cx="5638800" cy="4152900"/>
          </a:xfrm>
          <a:prstGeom prst="rect">
            <a:avLst/>
          </a:prstGeom>
        </p:spPr>
      </p:pic>
      <p:sp>
        <p:nvSpPr>
          <p:cNvPr id="7" name="Date Placeholder 6"/>
          <p:cNvSpPr>
            <a:spLocks noGrp="1"/>
          </p:cNvSpPr>
          <p:nvPr>
            <p:ph type="dt" sz="half" idx="10"/>
          </p:nvPr>
        </p:nvSpPr>
        <p:spPr>
          <a:xfrm>
            <a:off x="743930" y="6356350"/>
            <a:ext cx="1414112" cy="365125"/>
          </a:xfrm>
        </p:spPr>
        <p:txBody>
          <a:bodyPr/>
          <a:lstStyle/>
          <a:p>
            <a:fld id="{5BD6804A-7A1E-4142-BD7F-9506B517C44B}" type="datetime1">
              <a:rPr lang="en-GB" smtClean="0"/>
              <a:t>29/06/2020</a:t>
            </a:fld>
            <a:endParaRPr lang="en-US"/>
          </a:p>
        </p:txBody>
      </p:sp>
      <p:sp>
        <p:nvSpPr>
          <p:cNvPr id="8" name="Footer Placeholder 7"/>
          <p:cNvSpPr>
            <a:spLocks noGrp="1"/>
          </p:cNvSpPr>
          <p:nvPr>
            <p:ph type="ftr" sz="quarter" idx="11"/>
          </p:nvPr>
        </p:nvSpPr>
        <p:spPr>
          <a:xfrm>
            <a:off x="2464067" y="6356350"/>
            <a:ext cx="5689333" cy="365125"/>
          </a:xfrm>
        </p:spPr>
        <p:txBody>
          <a:bodyPr/>
          <a:lstStyle/>
          <a:p>
            <a:endParaRPr lang="en-US"/>
          </a:p>
        </p:txBody>
      </p:sp>
      <p:sp>
        <p:nvSpPr>
          <p:cNvPr id="9" name="Slide Number Placeholder 8"/>
          <p:cNvSpPr>
            <a:spLocks noGrp="1"/>
          </p:cNvSpPr>
          <p:nvPr>
            <p:ph type="sldNum" sz="quarter" idx="12"/>
          </p:nvPr>
        </p:nvSpPr>
        <p:spPr/>
        <p:txBody>
          <a:bodyPr/>
          <a:lstStyle/>
          <a:p>
            <a:fld id="{4CCFAC09-9891-B14F-8C60-CFC3102B2DAB}" type="slidenum">
              <a:rPr lang="en-US" smtClean="0"/>
              <a:t>‹#›</a:t>
            </a:fld>
            <a:endParaRPr lang="en-US"/>
          </a:p>
        </p:txBody>
      </p:sp>
      <p:sp>
        <p:nvSpPr>
          <p:cNvPr id="13" name="Title 1">
            <a:extLst>
              <a:ext uri="{FF2B5EF4-FFF2-40B4-BE49-F238E27FC236}">
                <a16:creationId xmlns:a16="http://schemas.microsoft.com/office/drawing/2014/main" id="{B4B64EBD-FA9E-4DFE-A04F-0632404FA866}"/>
              </a:ext>
            </a:extLst>
          </p:cNvPr>
          <p:cNvSpPr>
            <a:spLocks noGrp="1"/>
          </p:cNvSpPr>
          <p:nvPr>
            <p:ph type="title" hasCustomPrompt="1"/>
          </p:nvPr>
        </p:nvSpPr>
        <p:spPr>
          <a:xfrm>
            <a:off x="724276" y="2568303"/>
            <a:ext cx="5061139" cy="1059874"/>
          </a:xfrm>
          <a:prstGeom prst="rect">
            <a:avLst/>
          </a:prstGeom>
        </p:spPr>
        <p:txBody>
          <a:bodyPr>
            <a:noAutofit/>
          </a:bodyPr>
          <a:lstStyle>
            <a:lvl1pPr>
              <a:defRPr sz="3600" b="1" i="0">
                <a:solidFill>
                  <a:srgbClr val="16448A"/>
                </a:solidFill>
                <a:latin typeface="Arial" charset="0"/>
                <a:ea typeface="Arial" charset="0"/>
                <a:cs typeface="Arial" charset="0"/>
              </a:defRPr>
            </a:lvl1pPr>
          </a:lstStyle>
          <a:p>
            <a:pPr>
              <a:lnSpc>
                <a:spcPct val="100000"/>
              </a:lnSpc>
            </a:pPr>
            <a:r>
              <a:rPr lang="en-US" sz="3600" b="1" dirty="0">
                <a:solidFill>
                  <a:srgbClr val="174194"/>
                </a:solidFill>
                <a:latin typeface="Calibri" charset="0"/>
                <a:ea typeface="Calibri" charset="0"/>
                <a:cs typeface="Calibri" charset="0"/>
              </a:rPr>
              <a:t>Title here</a:t>
            </a:r>
            <a:endParaRPr lang="en-US" sz="3600" dirty="0">
              <a:solidFill>
                <a:srgbClr val="174194"/>
              </a:solidFill>
              <a:latin typeface="Calibri" charset="0"/>
              <a:ea typeface="Calibri" charset="0"/>
              <a:cs typeface="Calibri" charset="0"/>
            </a:endParaRPr>
          </a:p>
        </p:txBody>
      </p:sp>
    </p:spTree>
    <p:extLst>
      <p:ext uri="{BB962C8B-B14F-4D97-AF65-F5344CB8AC3E}">
        <p14:creationId xmlns:p14="http://schemas.microsoft.com/office/powerpoint/2010/main" val="3194742532"/>
      </p:ext>
    </p:extLst>
  </p:cSld>
  <p:clrMapOvr>
    <a:masterClrMapping/>
  </p:clrMapOvr>
  <p:extLst>
    <p:ext uri="{DCECCB84-F9BA-43D5-87BE-67443E8EF086}">
      <p15:sldGuideLst xmlns:p15="http://schemas.microsoft.com/office/powerpoint/2012/main">
        <p15:guide id="1" orient="horz" pos="2160">
          <p15:clr>
            <a:srgbClr val="FBAE40"/>
          </p15:clr>
        </p15:guide>
        <p15:guide id="2" pos="52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2350293"/>
      </p:ext>
    </p:extLst>
  </p:cSld>
  <p:clrMapOvr>
    <a:masterClrMapping/>
  </p:clrMapOvr>
  <p:extLst>
    <p:ext uri="{DCECCB84-F9BA-43D5-87BE-67443E8EF086}">
      <p15:sldGuideLst xmlns:p15="http://schemas.microsoft.com/office/powerpoint/2012/main">
        <p15:guide id="1" orient="horz" pos="2160">
          <p15:clr>
            <a:srgbClr val="FBAE40"/>
          </p15:clr>
        </p15:guide>
        <p15:guide id="2" pos="52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134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Text Slide 02">
    <p:spTree>
      <p:nvGrpSpPr>
        <p:cNvPr id="1" name=""/>
        <p:cNvGrpSpPr/>
        <p:nvPr/>
      </p:nvGrpSpPr>
      <p:grpSpPr>
        <a:xfrm>
          <a:off x="0" y="0"/>
          <a:ext cx="0" cy="0"/>
          <a:chOff x="0" y="0"/>
          <a:chExt cx="0" cy="0"/>
        </a:xfrm>
      </p:grpSpPr>
      <p:sp>
        <p:nvSpPr>
          <p:cNvPr id="6" name="Text Placeholder 2"/>
          <p:cNvSpPr>
            <a:spLocks noGrp="1"/>
          </p:cNvSpPr>
          <p:nvPr>
            <p:ph type="body" sz="quarter" idx="17" hasCustomPrompt="1"/>
          </p:nvPr>
        </p:nvSpPr>
        <p:spPr>
          <a:xfrm>
            <a:off x="623393" y="541719"/>
            <a:ext cx="8359672" cy="432048"/>
          </a:xfrm>
          <a:prstGeom prst="rect">
            <a:avLst/>
          </a:prstGeom>
        </p:spPr>
        <p:txBody>
          <a:bodyPr/>
          <a:lstStyle>
            <a:lvl1pPr marL="0" indent="0">
              <a:buNone/>
              <a:defRPr sz="3000">
                <a:solidFill>
                  <a:schemeClr val="tx2"/>
                </a:solidFill>
                <a:latin typeface="Titillium" charset="0"/>
                <a:ea typeface="Titillium" charset="0"/>
                <a:cs typeface="Titillium" charset="0"/>
              </a:defRPr>
            </a:lvl1pPr>
          </a:lstStyle>
          <a:p>
            <a:pPr lvl="0"/>
            <a:r>
              <a:rPr lang="en-GB" dirty="0"/>
              <a:t>Title</a:t>
            </a:r>
          </a:p>
        </p:txBody>
      </p:sp>
      <p:sp>
        <p:nvSpPr>
          <p:cNvPr id="8" name="Text Placeholder 4"/>
          <p:cNvSpPr>
            <a:spLocks noGrp="1"/>
          </p:cNvSpPr>
          <p:nvPr>
            <p:ph type="body" sz="quarter" idx="18" hasCustomPrompt="1"/>
          </p:nvPr>
        </p:nvSpPr>
        <p:spPr>
          <a:xfrm>
            <a:off x="623394" y="1196979"/>
            <a:ext cx="8328541" cy="4176713"/>
          </a:xfrm>
          <a:prstGeom prst="rect">
            <a:avLst/>
          </a:prstGeom>
        </p:spPr>
        <p:txBody>
          <a:bodyPr/>
          <a:lstStyle>
            <a:lvl1pPr marL="0" indent="-179996">
              <a:lnSpc>
                <a:spcPct val="113000"/>
              </a:lnSpc>
              <a:buClr>
                <a:schemeClr val="tx2"/>
              </a:buClr>
              <a:buFont typeface="Arial" pitchFamily="34" charset="0"/>
              <a:buChar char="•"/>
              <a:defRPr sz="2000">
                <a:solidFill>
                  <a:schemeClr val="tx1"/>
                </a:solidFill>
                <a:latin typeface="Titillium" charset="0"/>
                <a:ea typeface="Titillium" charset="0"/>
                <a:cs typeface="Titillium" charset="0"/>
              </a:defRPr>
            </a:lvl1pPr>
            <a:lvl2pPr marL="647984" indent="-179996">
              <a:lnSpc>
                <a:spcPct val="113000"/>
              </a:lnSpc>
              <a:buClr>
                <a:schemeClr val="tx2"/>
              </a:buClr>
              <a:buFont typeface="Arial" pitchFamily="34" charset="0"/>
              <a:buChar char="•"/>
              <a:defRPr sz="2000">
                <a:latin typeface="Titillium" charset="0"/>
                <a:ea typeface="Titillium" charset="0"/>
                <a:cs typeface="Titillium" charset="0"/>
              </a:defRPr>
            </a:lvl2pPr>
            <a:lvl3pPr indent="-179996">
              <a:lnSpc>
                <a:spcPct val="113000"/>
              </a:lnSpc>
              <a:buClr>
                <a:schemeClr val="tx2"/>
              </a:buClr>
              <a:defRPr sz="2000">
                <a:solidFill>
                  <a:schemeClr val="tx1"/>
                </a:solidFill>
                <a:latin typeface="Titillium" charset="0"/>
                <a:ea typeface="Titillium" charset="0"/>
                <a:cs typeface="Titillium" charset="0"/>
              </a:defRPr>
            </a:lvl3pPr>
            <a:lvl4pPr marL="1600160" indent="-179996">
              <a:lnSpc>
                <a:spcPct val="113000"/>
              </a:lnSpc>
              <a:buClr>
                <a:schemeClr val="tx2"/>
              </a:buClr>
              <a:buFont typeface="Arial" pitchFamily="34" charset="0"/>
              <a:buChar char="•"/>
              <a:defRPr>
                <a:latin typeface="Titillium" charset="0"/>
                <a:ea typeface="Titillium" charset="0"/>
                <a:cs typeface="Titillium" charset="0"/>
              </a:defRPr>
            </a:lvl4pPr>
            <a:lvl5pPr marL="1828754" indent="0">
              <a:buNone/>
              <a:defRPr/>
            </a:lvl5pPr>
            <a:lvl6pPr marL="2285943" indent="0">
              <a:buNone/>
              <a:defRPr/>
            </a:lvl6pPr>
          </a:lstStyle>
          <a:p>
            <a:pPr lvl="0"/>
            <a:r>
              <a:rPr lang="en-GB" sz="2000" dirty="0"/>
              <a:t>Text Here</a:t>
            </a:r>
          </a:p>
          <a:p>
            <a:pPr lvl="1"/>
            <a:r>
              <a:rPr lang="en-GB" dirty="0"/>
              <a:t>Text Here</a:t>
            </a:r>
          </a:p>
          <a:p>
            <a:pPr lvl="2"/>
            <a:r>
              <a:rPr lang="en-GB" dirty="0"/>
              <a:t>Text Here</a:t>
            </a:r>
          </a:p>
          <a:p>
            <a:pPr lvl="3"/>
            <a:r>
              <a:rPr lang="en-GB" dirty="0"/>
              <a:t>Text Here</a:t>
            </a:r>
          </a:p>
          <a:p>
            <a:pPr lvl="0"/>
            <a:endParaRPr lang="en-GB" dirty="0"/>
          </a:p>
        </p:txBody>
      </p:sp>
    </p:spTree>
    <p:extLst>
      <p:ext uri="{BB962C8B-B14F-4D97-AF65-F5344CB8AC3E}">
        <p14:creationId xmlns:p14="http://schemas.microsoft.com/office/powerpoint/2010/main" val="530526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Cliquez et modifiez le titre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BCE39A-1595-2A46-A5F2-0C90A4649103}" type="datetime1">
              <a:rPr lang="en-GB" smtClean="0"/>
              <a:t>29/06/2020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CFAC09-9891-B14F-8C60-CFC3102B2DAB}" type="slidenum">
              <a:rPr lang="en-US" smtClean="0"/>
              <a:t>‹#›</a:t>
            </a:fld>
            <a:endParaRPr lang="en-US"/>
          </a:p>
        </p:txBody>
      </p:sp>
    </p:spTree>
    <p:extLst>
      <p:ext uri="{BB962C8B-B14F-4D97-AF65-F5344CB8AC3E}">
        <p14:creationId xmlns:p14="http://schemas.microsoft.com/office/powerpoint/2010/main" val="1201479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60" r:id="rId5"/>
    <p:sldLayoutId id="2147483661" r:id="rId6"/>
    <p:sldLayoutId id="2147483658" r:id="rId7"/>
    <p:sldLayoutId id="2147483671" r:id="rId8"/>
    <p:sldLayoutId id="2147483672" r:id="rId9"/>
    <p:sldLayoutId id="2147483673" r:id="rId10"/>
    <p:sldLayoutId id="2147483677" r:id="rId11"/>
    <p:sldLayoutId id="2147483678" r:id="rId12"/>
    <p:sldLayoutId id="2147483681" r:id="rId13"/>
    <p:sldLayoutId id="2147483695" r:id="rId14"/>
    <p:sldLayoutId id="2147483697" r:id="rId15"/>
    <p:sldLayoutId id="2147483696" r:id="rId16"/>
    <p:sldLayoutId id="2147483694"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B7485A-BE62-4EF1-9888-A2D86A0CFD64}" type="datetimeFigureOut">
              <a:rPr lang="en-GB" smtClean="0"/>
              <a:t>29/06/2020</a:t>
            </a:fld>
            <a:endParaRPr lang="en-GB"/>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073A5A-C8CB-4ABD-951B-701F92E2AA20}" type="slidenum">
              <a:rPr lang="en-GB" smtClean="0"/>
              <a:t>‹#›</a:t>
            </a:fld>
            <a:endParaRPr lang="en-GB"/>
          </a:p>
        </p:txBody>
      </p:sp>
    </p:spTree>
    <p:extLst>
      <p:ext uri="{BB962C8B-B14F-4D97-AF65-F5344CB8AC3E}">
        <p14:creationId xmlns:p14="http://schemas.microsoft.com/office/powerpoint/2010/main" val="43800607"/>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hyperlink" Target="https://support.microsoft.com/hu-hu/office/komplex-adatelemz&#233;s-az-analysis-toolpak-b&#337;v%C3%ADtm&#233;nnyel-6c67ccf0-f4a9-487c-8dec-bdb5a2cefab6" TargetMode="Externa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hyperlink" Target="https://powerbi.microsoft.com/en-us/"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hyperlink" Target="https://www.microsoft.com/hu-HU/download/details.aspx?id=45331"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file:///C:/var/folders/zg/whdg32kd01q_0xp37vgf4j240000gn/T/com.microsoft.Word/WebArchiveCopyPasteTempFiles/386610_0001.png%3freprintKey=1-1XYUYQ3I" TargetMode="External"/><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news.microsoft.com/en-gb/2019/04/23/breaking-bard-using-microsoft-ai-to-unlock-shakespeares-greatest-works/" TargetMode="External"/><Relationship Id="rId2" Type="http://schemas.openxmlformats.org/officeDocument/2006/relationships/hyperlink" Target="https://dataexpert.hu/koronavirus" TargetMode="Externa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hyperlink" Target="https://staifs.mnb.hu/reports/powerbi/sta_ifs/BefAlapok_HU?rs:embed=tru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hyperlink" Target="https://itunes.apple.com/app/ti-sensortag/id552918064" TargetMode="External"/><Relationship Id="rId2" Type="http://schemas.openxmlformats.org/officeDocument/2006/relationships/hyperlink" Target="https://play.google.com/store/apps/details?id=com.ti.ble.sensortag" TargetMode="Externa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2" Type="http://schemas.openxmlformats.org/officeDocument/2006/relationships/hyperlink" Target="https://docs.microsoft.com/hu-hu/azure/event-hubs/event-hubs-dotnet-standard-getstarted-send" TargetMode="Externa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13063"/>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AU" kern="0">
              <a:solidFill>
                <a:sysClr val="windowText" lastClr="000000"/>
              </a:solidFill>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AU" kern="0">
              <a:solidFill>
                <a:sysClr val="windowText" lastClr="000000"/>
              </a:solidFill>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AU" kern="0">
              <a:solidFill>
                <a:sysClr val="windowText" lastClr="000000"/>
              </a:solidFill>
            </a:endParaRPr>
          </a:p>
        </p:txBody>
      </p:sp>
      <p:sp>
        <p:nvSpPr>
          <p:cNvPr id="10" name="Oval 9"/>
          <p:cNvSpPr/>
          <p:nvPr/>
        </p:nvSpPr>
        <p:spPr>
          <a:xfrm>
            <a:off x="5907636"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AU" kern="0">
              <a:solidFill>
                <a:sysClr val="windowText" lastClr="000000"/>
              </a:solidFill>
            </a:endParaRPr>
          </a:p>
        </p:txBody>
      </p:sp>
      <p:sp>
        <p:nvSpPr>
          <p:cNvPr id="11" name="Oval 10"/>
          <p:cNvSpPr/>
          <p:nvPr/>
        </p:nvSpPr>
        <p:spPr>
          <a:xfrm>
            <a:off x="5907636"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AU" kern="0">
              <a:solidFill>
                <a:sysClr val="windowText" lastClr="000000"/>
              </a:solidFill>
            </a:endParaRPr>
          </a:p>
        </p:txBody>
      </p:sp>
      <p:sp>
        <p:nvSpPr>
          <p:cNvPr id="12" name="Oval 11"/>
          <p:cNvSpPr/>
          <p:nvPr/>
        </p:nvSpPr>
        <p:spPr>
          <a:xfrm>
            <a:off x="5907636"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AU" kern="0">
              <a:solidFill>
                <a:sysClr val="windowText" lastClr="000000"/>
              </a:solidFill>
            </a:endParaRPr>
          </a:p>
        </p:txBody>
      </p:sp>
      <p:sp>
        <p:nvSpPr>
          <p:cNvPr id="46" name="Rectangle 45"/>
          <p:cNvSpPr/>
          <p:nvPr/>
        </p:nvSpPr>
        <p:spPr>
          <a:xfrm flipH="1">
            <a:off x="7911254" y="4253573"/>
            <a:ext cx="3836432"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hu-HU" sz="2800" dirty="0" err="1"/>
              <a:t>Exceltől a PowerBI-ig</a:t>
            </a:r>
            <a:endParaRPr lang="en-US" sz="2600" dirty="0">
              <a:gradFill>
                <a:gsLst>
                  <a:gs pos="0">
                    <a:srgbClr val="75D1FF">
                      <a:lumMod val="5000"/>
                      <a:lumOff val="95000"/>
                    </a:srgbClr>
                  </a:gs>
                  <a:gs pos="100000">
                    <a:srgbClr val="FFFFFF"/>
                  </a:gs>
                </a:gsLst>
                <a:lin ang="5400000" scaled="1"/>
              </a:gradFill>
            </a:endParaRPr>
          </a:p>
        </p:txBody>
      </p:sp>
      <p:sp>
        <p:nvSpPr>
          <p:cNvPr id="9" name="Title 6"/>
          <p:cNvSpPr txBox="1">
            <a:spLocks/>
          </p:cNvSpPr>
          <p:nvPr/>
        </p:nvSpPr>
        <p:spPr>
          <a:xfrm>
            <a:off x="1679959" y="3280603"/>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1523129" y="2490156"/>
            <a:ext cx="8804365" cy="1421928"/>
          </a:xfrm>
        </p:spPr>
        <p:txBody>
          <a:bodyPr/>
          <a:lstStyle/>
          <a:p>
            <a:r>
              <a:rPr lang="hu-HU" sz="4800" dirty="0"/>
              <a:t>Üzleti analitika</a:t>
            </a:r>
            <a:endParaRPr lang="en-US" sz="480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AU" kern="0">
              <a:solidFill>
                <a:sysClr val="windowText" lastClr="000000"/>
              </a:solidFill>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a:p>
        </p:txBody>
      </p:sp>
      <p:sp>
        <p:nvSpPr>
          <p:cNvPr id="5" name="Szöveg helye 4">
            <a:extLst>
              <a:ext uri="{FF2B5EF4-FFF2-40B4-BE49-F238E27FC236}">
                <a16:creationId xmlns:a16="http://schemas.microsoft.com/office/drawing/2014/main" id="{2E72153A-B9F5-4741-B1A4-56D7D12773BA}"/>
              </a:ext>
            </a:extLst>
          </p:cNvPr>
          <p:cNvSpPr>
            <a:spLocks noGrp="1"/>
          </p:cNvSpPr>
          <p:nvPr>
            <p:ph type="body" sz="quarter" idx="13"/>
          </p:nvPr>
        </p:nvSpPr>
        <p:spPr>
          <a:xfrm>
            <a:off x="865994" y="4677853"/>
            <a:ext cx="9461500" cy="480131"/>
          </a:xfrm>
        </p:spPr>
        <p:txBody>
          <a:bodyPr/>
          <a:lstStyle/>
          <a:p>
            <a:pPr marL="0" indent="0">
              <a:buNone/>
            </a:pPr>
            <a:endParaRPr lang="hu-HU" sz="2800" dirty="0"/>
          </a:p>
        </p:txBody>
      </p:sp>
    </p:spTree>
    <p:extLst>
      <p:ext uri="{BB962C8B-B14F-4D97-AF65-F5344CB8AC3E}">
        <p14:creationId xmlns:p14="http://schemas.microsoft.com/office/powerpoint/2010/main" val="18038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984A7E5-1033-46B2-8971-13157A18E652}"/>
              </a:ext>
            </a:extLst>
          </p:cNvPr>
          <p:cNvSpPr>
            <a:spLocks noGrp="1"/>
          </p:cNvSpPr>
          <p:nvPr>
            <p:ph type="title"/>
          </p:nvPr>
        </p:nvSpPr>
        <p:spPr/>
        <p:txBody>
          <a:bodyPr/>
          <a:lstStyle/>
          <a:p>
            <a:r>
              <a:rPr lang="hu-HU" dirty="0"/>
              <a:t>Adattisztítás</a:t>
            </a:r>
          </a:p>
        </p:txBody>
      </p:sp>
      <p:sp>
        <p:nvSpPr>
          <p:cNvPr id="3" name="Tartalom helye 2">
            <a:extLst>
              <a:ext uri="{FF2B5EF4-FFF2-40B4-BE49-F238E27FC236}">
                <a16:creationId xmlns:a16="http://schemas.microsoft.com/office/drawing/2014/main" id="{C6BF4BED-2D4D-46C2-8F22-A4216F91CC52}"/>
              </a:ext>
            </a:extLst>
          </p:cNvPr>
          <p:cNvSpPr>
            <a:spLocks noGrp="1"/>
          </p:cNvSpPr>
          <p:nvPr>
            <p:ph idx="1"/>
          </p:nvPr>
        </p:nvSpPr>
        <p:spPr/>
        <p:txBody>
          <a:bodyPr/>
          <a:lstStyle/>
          <a:p>
            <a:r>
              <a:rPr lang="hu-HU" dirty="0"/>
              <a:t>Duplikátumok</a:t>
            </a:r>
          </a:p>
          <a:p>
            <a:endParaRPr lang="hu-HU" dirty="0"/>
          </a:p>
        </p:txBody>
      </p:sp>
      <p:pic>
        <p:nvPicPr>
          <p:cNvPr id="5" name="Kép 4" descr="A képen képernyőkép látható&#10;&#10;A leírás teljesen megbízható">
            <a:extLst>
              <a:ext uri="{FF2B5EF4-FFF2-40B4-BE49-F238E27FC236}">
                <a16:creationId xmlns:a16="http://schemas.microsoft.com/office/drawing/2014/main" id="{293F7D21-8337-4260-8D9A-832F81A769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2931" y="2021747"/>
            <a:ext cx="3707731" cy="4155216"/>
          </a:xfrm>
          <a:prstGeom prst="rect">
            <a:avLst/>
          </a:prstGeom>
        </p:spPr>
      </p:pic>
    </p:spTree>
    <p:extLst>
      <p:ext uri="{BB962C8B-B14F-4D97-AF65-F5344CB8AC3E}">
        <p14:creationId xmlns:p14="http://schemas.microsoft.com/office/powerpoint/2010/main" val="2734724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7627E58-CCED-4E93-95A5-FC47D1D80DC1}"/>
              </a:ext>
            </a:extLst>
          </p:cNvPr>
          <p:cNvSpPr>
            <a:spLocks noGrp="1"/>
          </p:cNvSpPr>
          <p:nvPr>
            <p:ph type="title"/>
          </p:nvPr>
        </p:nvSpPr>
        <p:spPr/>
        <p:txBody>
          <a:bodyPr/>
          <a:lstStyle/>
          <a:p>
            <a:r>
              <a:rPr lang="hu-HU" dirty="0"/>
              <a:t>Adattisztítás</a:t>
            </a:r>
          </a:p>
        </p:txBody>
      </p:sp>
      <p:sp>
        <p:nvSpPr>
          <p:cNvPr id="3" name="Tartalom helye 2">
            <a:extLst>
              <a:ext uri="{FF2B5EF4-FFF2-40B4-BE49-F238E27FC236}">
                <a16:creationId xmlns:a16="http://schemas.microsoft.com/office/drawing/2014/main" id="{B47F5D0F-45A5-4B8F-AADE-2985B259EAA0}"/>
              </a:ext>
            </a:extLst>
          </p:cNvPr>
          <p:cNvSpPr>
            <a:spLocks noGrp="1"/>
          </p:cNvSpPr>
          <p:nvPr>
            <p:ph idx="1"/>
          </p:nvPr>
        </p:nvSpPr>
        <p:spPr/>
        <p:txBody>
          <a:bodyPr/>
          <a:lstStyle/>
          <a:p>
            <a:r>
              <a:rPr lang="hu-HU" dirty="0"/>
              <a:t>Üres (hiányzó értékek)</a:t>
            </a:r>
          </a:p>
          <a:p>
            <a:pPr lvl="1"/>
            <a:r>
              <a:rPr lang="hu-HU" dirty="0"/>
              <a:t>CTRL + Nyilak: a táblázat elejére-végére, vagy az üres értékhez ugrik (üresnél áll meg)</a:t>
            </a:r>
          </a:p>
          <a:p>
            <a:pPr lvl="1"/>
            <a:r>
              <a:rPr lang="hu-HU" dirty="0"/>
              <a:t>Rendezéssel / Szűrővel</a:t>
            </a:r>
          </a:p>
          <a:p>
            <a:pPr lvl="1"/>
            <a:r>
              <a:rPr lang="hu-HU" dirty="0"/>
              <a:t>Adatok / Ismétlődések eltávolítása</a:t>
            </a:r>
          </a:p>
          <a:p>
            <a:pPr lvl="1"/>
            <a:r>
              <a:rPr lang="hu-HU" dirty="0"/>
              <a:t>Ugrás ablakban (F5) </a:t>
            </a:r>
            <a:r>
              <a:rPr lang="hu-HU" dirty="0">
                <a:sym typeface="Wingdings" panose="05000000000000000000" pitchFamily="2" charset="2"/>
              </a:rPr>
              <a:t> </a:t>
            </a:r>
            <a:r>
              <a:rPr lang="hu-HU" dirty="0"/>
              <a:t>Irányított… gomb </a:t>
            </a:r>
            <a:r>
              <a:rPr lang="hu-HU" dirty="0">
                <a:sym typeface="Wingdings" panose="05000000000000000000" pitchFamily="2" charset="2"/>
              </a:rPr>
              <a:t> Üres cellák</a:t>
            </a:r>
            <a:endParaRPr lang="hu-HU" dirty="0"/>
          </a:p>
        </p:txBody>
      </p:sp>
      <p:pic>
        <p:nvPicPr>
          <p:cNvPr id="4" name="Kép 3">
            <a:extLst>
              <a:ext uri="{FF2B5EF4-FFF2-40B4-BE49-F238E27FC236}">
                <a16:creationId xmlns:a16="http://schemas.microsoft.com/office/drawing/2014/main" id="{C302636D-7572-4493-ACCB-CECE7B8A1C1A}"/>
              </a:ext>
            </a:extLst>
          </p:cNvPr>
          <p:cNvPicPr>
            <a:picLocks noChangeAspect="1"/>
          </p:cNvPicPr>
          <p:nvPr/>
        </p:nvPicPr>
        <p:blipFill>
          <a:blip r:embed="rId2"/>
          <a:stretch>
            <a:fillRect/>
          </a:stretch>
        </p:blipFill>
        <p:spPr>
          <a:xfrm>
            <a:off x="4021639" y="4199970"/>
            <a:ext cx="3016835" cy="2505629"/>
          </a:xfrm>
          <a:prstGeom prst="rect">
            <a:avLst/>
          </a:prstGeom>
        </p:spPr>
      </p:pic>
      <p:pic>
        <p:nvPicPr>
          <p:cNvPr id="5" name="Kép 4">
            <a:extLst>
              <a:ext uri="{FF2B5EF4-FFF2-40B4-BE49-F238E27FC236}">
                <a16:creationId xmlns:a16="http://schemas.microsoft.com/office/drawing/2014/main" id="{27DEE6C6-4303-4335-AB46-F10D1556E6A7}"/>
              </a:ext>
            </a:extLst>
          </p:cNvPr>
          <p:cNvPicPr>
            <a:picLocks noChangeAspect="1"/>
          </p:cNvPicPr>
          <p:nvPr/>
        </p:nvPicPr>
        <p:blipFill>
          <a:blip r:embed="rId3"/>
          <a:stretch>
            <a:fillRect/>
          </a:stretch>
        </p:blipFill>
        <p:spPr>
          <a:xfrm>
            <a:off x="8584364" y="3276600"/>
            <a:ext cx="3141921" cy="3429000"/>
          </a:xfrm>
          <a:prstGeom prst="rect">
            <a:avLst/>
          </a:prstGeom>
        </p:spPr>
      </p:pic>
    </p:spTree>
    <p:extLst>
      <p:ext uri="{BB962C8B-B14F-4D97-AF65-F5344CB8AC3E}">
        <p14:creationId xmlns:p14="http://schemas.microsoft.com/office/powerpoint/2010/main" val="1910191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FF0046C-DBE0-4CFC-AD1C-F0777B9A5716}"/>
              </a:ext>
            </a:extLst>
          </p:cNvPr>
          <p:cNvSpPr>
            <a:spLocks noGrp="1"/>
          </p:cNvSpPr>
          <p:nvPr>
            <p:ph type="title"/>
          </p:nvPr>
        </p:nvSpPr>
        <p:spPr/>
        <p:txBody>
          <a:bodyPr/>
          <a:lstStyle/>
          <a:p>
            <a:r>
              <a:rPr lang="hu-HU" dirty="0"/>
              <a:t>Speciális karakterek</a:t>
            </a:r>
          </a:p>
        </p:txBody>
      </p:sp>
      <p:sp>
        <p:nvSpPr>
          <p:cNvPr id="4" name="AutoShape 2" descr="Special options in Word 2016">
            <a:extLst>
              <a:ext uri="{FF2B5EF4-FFF2-40B4-BE49-F238E27FC236}">
                <a16:creationId xmlns:a16="http://schemas.microsoft.com/office/drawing/2014/main" id="{F4CEFF85-DBA0-4851-BB10-824ABED3AA7A}"/>
              </a:ext>
            </a:extLst>
          </p:cNvPr>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3" anchor="t" anchorCtr="0" compatLnSpc="1">
            <a:prstTxWarp prst="textNoShape">
              <a:avLst/>
            </a:prstTxWarp>
            <a:normAutofit/>
          </a:bodyPr>
          <a:lstStyle/>
          <a:p>
            <a:r>
              <a:rPr lang="hu-HU" b="1" dirty="0"/>
              <a:t>^p</a:t>
            </a:r>
            <a:r>
              <a:rPr lang="hu-HU" dirty="0"/>
              <a:t> - </a:t>
            </a:r>
            <a:r>
              <a:rPr lang="hu-HU" dirty="0" err="1"/>
              <a:t>Paragraph</a:t>
            </a:r>
            <a:r>
              <a:rPr lang="hu-HU" dirty="0"/>
              <a:t> Mark</a:t>
            </a:r>
          </a:p>
          <a:p>
            <a:r>
              <a:rPr lang="hu-HU" b="1" dirty="0"/>
              <a:t>^t</a:t>
            </a:r>
            <a:r>
              <a:rPr lang="hu-HU" dirty="0"/>
              <a:t> - Tab </a:t>
            </a:r>
            <a:r>
              <a:rPr lang="hu-HU" dirty="0" err="1"/>
              <a:t>Character</a:t>
            </a:r>
            <a:endParaRPr lang="hu-HU" dirty="0"/>
          </a:p>
          <a:p>
            <a:r>
              <a:rPr lang="hu-HU" b="1" dirty="0"/>
              <a:t>^?</a:t>
            </a:r>
            <a:r>
              <a:rPr lang="hu-HU" dirty="0"/>
              <a:t> - </a:t>
            </a:r>
            <a:r>
              <a:rPr lang="hu-HU" dirty="0" err="1"/>
              <a:t>Any</a:t>
            </a:r>
            <a:r>
              <a:rPr lang="hu-HU" dirty="0"/>
              <a:t> </a:t>
            </a:r>
            <a:r>
              <a:rPr lang="hu-HU" dirty="0" err="1"/>
              <a:t>Character</a:t>
            </a:r>
            <a:endParaRPr lang="hu-HU" dirty="0"/>
          </a:p>
          <a:p>
            <a:r>
              <a:rPr lang="hu-HU" b="1" dirty="0"/>
              <a:t>^#</a:t>
            </a:r>
            <a:r>
              <a:rPr lang="hu-HU" dirty="0"/>
              <a:t> - </a:t>
            </a:r>
            <a:r>
              <a:rPr lang="hu-HU" dirty="0" err="1"/>
              <a:t>Any</a:t>
            </a:r>
            <a:r>
              <a:rPr lang="hu-HU" dirty="0"/>
              <a:t> </a:t>
            </a:r>
            <a:r>
              <a:rPr lang="hu-HU" dirty="0" err="1"/>
              <a:t>Digit</a:t>
            </a:r>
            <a:endParaRPr lang="hu-HU" dirty="0"/>
          </a:p>
          <a:p>
            <a:r>
              <a:rPr lang="hu-HU" b="1" dirty="0"/>
              <a:t>^$</a:t>
            </a:r>
            <a:r>
              <a:rPr lang="hu-HU" dirty="0"/>
              <a:t> - </a:t>
            </a:r>
            <a:r>
              <a:rPr lang="hu-HU" dirty="0" err="1"/>
              <a:t>Any</a:t>
            </a:r>
            <a:r>
              <a:rPr lang="hu-HU" dirty="0"/>
              <a:t> </a:t>
            </a:r>
            <a:r>
              <a:rPr lang="hu-HU" dirty="0" err="1"/>
              <a:t>Letter</a:t>
            </a:r>
            <a:endParaRPr lang="hu-HU" dirty="0"/>
          </a:p>
          <a:p>
            <a:r>
              <a:rPr lang="hu-HU" b="1" dirty="0"/>
              <a:t>^^</a:t>
            </a:r>
            <a:r>
              <a:rPr lang="hu-HU" dirty="0"/>
              <a:t> - </a:t>
            </a:r>
            <a:r>
              <a:rPr lang="hu-HU" dirty="0" err="1"/>
              <a:t>Caret</a:t>
            </a:r>
            <a:r>
              <a:rPr lang="hu-HU" dirty="0"/>
              <a:t> </a:t>
            </a:r>
            <a:r>
              <a:rPr lang="hu-HU" dirty="0" err="1"/>
              <a:t>Character</a:t>
            </a:r>
            <a:endParaRPr lang="hu-HU" dirty="0"/>
          </a:p>
          <a:p>
            <a:r>
              <a:rPr lang="hu-HU" b="1" dirty="0"/>
              <a:t>^u</a:t>
            </a:r>
            <a:r>
              <a:rPr lang="hu-HU" dirty="0"/>
              <a:t> - </a:t>
            </a:r>
            <a:r>
              <a:rPr lang="hu-HU" dirty="0" err="1"/>
              <a:t>Section</a:t>
            </a:r>
            <a:r>
              <a:rPr lang="hu-HU" dirty="0"/>
              <a:t> </a:t>
            </a:r>
            <a:r>
              <a:rPr lang="hu-HU" dirty="0" err="1"/>
              <a:t>Character</a:t>
            </a:r>
            <a:endParaRPr lang="hu-HU" dirty="0"/>
          </a:p>
          <a:p>
            <a:r>
              <a:rPr lang="hu-HU" b="1" dirty="0"/>
              <a:t>^v</a:t>
            </a:r>
            <a:r>
              <a:rPr lang="hu-HU" dirty="0"/>
              <a:t> - </a:t>
            </a:r>
            <a:r>
              <a:rPr lang="hu-HU" dirty="0" err="1"/>
              <a:t>Paragraph</a:t>
            </a:r>
            <a:r>
              <a:rPr lang="hu-HU" dirty="0"/>
              <a:t> </a:t>
            </a:r>
            <a:r>
              <a:rPr lang="hu-HU" dirty="0" err="1"/>
              <a:t>Character</a:t>
            </a:r>
            <a:endParaRPr lang="hu-HU" dirty="0"/>
          </a:p>
          <a:p>
            <a:r>
              <a:rPr lang="hu-HU" b="1" dirty="0"/>
              <a:t>^c</a:t>
            </a:r>
            <a:r>
              <a:rPr lang="hu-HU" dirty="0"/>
              <a:t> - </a:t>
            </a:r>
            <a:r>
              <a:rPr lang="hu-HU" dirty="0" err="1"/>
              <a:t>Clipboard</a:t>
            </a:r>
            <a:r>
              <a:rPr lang="hu-HU" dirty="0"/>
              <a:t> </a:t>
            </a:r>
            <a:r>
              <a:rPr lang="hu-HU" dirty="0" err="1"/>
              <a:t>Contents</a:t>
            </a:r>
            <a:endParaRPr lang="hu-HU" dirty="0"/>
          </a:p>
          <a:p>
            <a:r>
              <a:rPr lang="hu-HU" b="1" dirty="0"/>
              <a:t>^n</a:t>
            </a:r>
            <a:r>
              <a:rPr lang="hu-HU" dirty="0"/>
              <a:t> - </a:t>
            </a:r>
            <a:r>
              <a:rPr lang="hu-HU" dirty="0" err="1"/>
              <a:t>Column</a:t>
            </a:r>
            <a:r>
              <a:rPr lang="hu-HU" dirty="0"/>
              <a:t> </a:t>
            </a:r>
            <a:r>
              <a:rPr lang="hu-HU" dirty="0" err="1"/>
              <a:t>Break</a:t>
            </a:r>
            <a:endParaRPr lang="hu-HU" dirty="0"/>
          </a:p>
          <a:p>
            <a:r>
              <a:rPr lang="hu-HU" b="1" dirty="0"/>
              <a:t>^+</a:t>
            </a:r>
            <a:r>
              <a:rPr lang="hu-HU" dirty="0"/>
              <a:t> - </a:t>
            </a:r>
            <a:r>
              <a:rPr lang="hu-HU" dirty="0" err="1"/>
              <a:t>Em</a:t>
            </a:r>
            <a:r>
              <a:rPr lang="hu-HU" dirty="0"/>
              <a:t> </a:t>
            </a:r>
            <a:r>
              <a:rPr lang="hu-HU" dirty="0" err="1"/>
              <a:t>Dash</a:t>
            </a:r>
            <a:endParaRPr lang="hu-HU" dirty="0"/>
          </a:p>
          <a:p>
            <a:r>
              <a:rPr lang="hu-HU" b="1" dirty="0"/>
              <a:t>^=</a:t>
            </a:r>
            <a:r>
              <a:rPr lang="hu-HU" dirty="0"/>
              <a:t> - </a:t>
            </a:r>
            <a:r>
              <a:rPr lang="hu-HU" dirty="0" err="1"/>
              <a:t>En</a:t>
            </a:r>
            <a:r>
              <a:rPr lang="hu-HU" dirty="0"/>
              <a:t> </a:t>
            </a:r>
            <a:r>
              <a:rPr lang="hu-HU" dirty="0" err="1"/>
              <a:t>Dash</a:t>
            </a:r>
            <a:endParaRPr lang="hu-HU" dirty="0"/>
          </a:p>
          <a:p>
            <a:r>
              <a:rPr lang="hu-HU" b="1" dirty="0"/>
              <a:t>^e</a:t>
            </a:r>
            <a:r>
              <a:rPr lang="hu-HU" dirty="0"/>
              <a:t> - </a:t>
            </a:r>
            <a:r>
              <a:rPr lang="hu-HU" dirty="0" err="1"/>
              <a:t>Endnote</a:t>
            </a:r>
            <a:r>
              <a:rPr lang="hu-HU" dirty="0"/>
              <a:t> Mark</a:t>
            </a:r>
          </a:p>
          <a:p>
            <a:r>
              <a:rPr lang="hu-HU" b="1" dirty="0"/>
              <a:t>^d</a:t>
            </a:r>
            <a:r>
              <a:rPr lang="hu-HU" dirty="0"/>
              <a:t> - </a:t>
            </a:r>
            <a:r>
              <a:rPr lang="hu-HU" dirty="0" err="1"/>
              <a:t>Field</a:t>
            </a:r>
            <a:endParaRPr lang="hu-HU" dirty="0"/>
          </a:p>
          <a:p>
            <a:r>
              <a:rPr lang="hu-HU" b="1" dirty="0"/>
              <a:t>^&amp;</a:t>
            </a:r>
            <a:r>
              <a:rPr lang="hu-HU" dirty="0"/>
              <a:t> - </a:t>
            </a:r>
            <a:r>
              <a:rPr lang="hu-HU" dirty="0" err="1"/>
              <a:t>Find</a:t>
            </a:r>
            <a:r>
              <a:rPr lang="hu-HU" dirty="0"/>
              <a:t> </a:t>
            </a:r>
            <a:r>
              <a:rPr lang="hu-HU" dirty="0" err="1"/>
              <a:t>What</a:t>
            </a:r>
            <a:r>
              <a:rPr lang="hu-HU" dirty="0"/>
              <a:t> Text</a:t>
            </a:r>
          </a:p>
          <a:p>
            <a:r>
              <a:rPr lang="hu-HU" b="1" dirty="0"/>
              <a:t>^f</a:t>
            </a:r>
            <a:r>
              <a:rPr lang="hu-HU" dirty="0"/>
              <a:t> - </a:t>
            </a:r>
            <a:r>
              <a:rPr lang="hu-HU" dirty="0" err="1"/>
              <a:t>Footnote</a:t>
            </a:r>
            <a:r>
              <a:rPr lang="hu-HU" dirty="0"/>
              <a:t> Mark</a:t>
            </a:r>
          </a:p>
          <a:p>
            <a:r>
              <a:rPr lang="hu-HU" b="1" dirty="0"/>
              <a:t>^g</a:t>
            </a:r>
            <a:r>
              <a:rPr lang="hu-HU" dirty="0"/>
              <a:t> - </a:t>
            </a:r>
            <a:r>
              <a:rPr lang="hu-HU" dirty="0" err="1"/>
              <a:t>Graphic</a:t>
            </a:r>
            <a:endParaRPr lang="hu-HU" dirty="0"/>
          </a:p>
          <a:p>
            <a:r>
              <a:rPr lang="hu-HU" b="1" dirty="0"/>
              <a:t>^l</a:t>
            </a:r>
            <a:r>
              <a:rPr lang="hu-HU" dirty="0"/>
              <a:t> - </a:t>
            </a:r>
            <a:r>
              <a:rPr lang="hu-HU" dirty="0" err="1"/>
              <a:t>Manual</a:t>
            </a:r>
            <a:r>
              <a:rPr lang="hu-HU" dirty="0"/>
              <a:t> Line </a:t>
            </a:r>
            <a:r>
              <a:rPr lang="hu-HU" dirty="0" err="1"/>
              <a:t>Break</a:t>
            </a:r>
            <a:endParaRPr lang="hu-HU" dirty="0"/>
          </a:p>
          <a:p>
            <a:r>
              <a:rPr lang="hu-HU" b="1" dirty="0"/>
              <a:t>^m</a:t>
            </a:r>
            <a:r>
              <a:rPr lang="hu-HU" dirty="0"/>
              <a:t> - </a:t>
            </a:r>
            <a:r>
              <a:rPr lang="hu-HU" dirty="0" err="1"/>
              <a:t>Manual</a:t>
            </a:r>
            <a:r>
              <a:rPr lang="hu-HU" dirty="0"/>
              <a:t> Page </a:t>
            </a:r>
            <a:r>
              <a:rPr lang="hu-HU" dirty="0" err="1"/>
              <a:t>Break</a:t>
            </a:r>
            <a:endParaRPr lang="hu-HU" dirty="0"/>
          </a:p>
          <a:p>
            <a:r>
              <a:rPr lang="hu-HU" b="1" dirty="0"/>
              <a:t>^~</a:t>
            </a:r>
            <a:r>
              <a:rPr lang="hu-HU" dirty="0"/>
              <a:t> - </a:t>
            </a:r>
            <a:r>
              <a:rPr lang="hu-HU" dirty="0" err="1"/>
              <a:t>Nonbreaking</a:t>
            </a:r>
            <a:r>
              <a:rPr lang="hu-HU" dirty="0"/>
              <a:t> </a:t>
            </a:r>
            <a:r>
              <a:rPr lang="hu-HU" dirty="0" err="1"/>
              <a:t>Hyphen</a:t>
            </a:r>
            <a:endParaRPr lang="hu-HU" dirty="0"/>
          </a:p>
          <a:p>
            <a:r>
              <a:rPr lang="hu-HU" b="1" dirty="0"/>
              <a:t>^s</a:t>
            </a:r>
            <a:r>
              <a:rPr lang="hu-HU" dirty="0"/>
              <a:t> - </a:t>
            </a:r>
            <a:r>
              <a:rPr lang="hu-HU" dirty="0" err="1"/>
              <a:t>Nonbreaking</a:t>
            </a:r>
            <a:r>
              <a:rPr lang="hu-HU" dirty="0"/>
              <a:t> </a:t>
            </a:r>
            <a:r>
              <a:rPr lang="hu-HU" dirty="0" err="1"/>
              <a:t>Space</a:t>
            </a:r>
            <a:endParaRPr lang="hu-HU" dirty="0"/>
          </a:p>
          <a:p>
            <a:r>
              <a:rPr lang="hu-HU" b="1" dirty="0"/>
              <a:t>^-</a:t>
            </a:r>
            <a:r>
              <a:rPr lang="hu-HU" dirty="0"/>
              <a:t> - </a:t>
            </a:r>
            <a:r>
              <a:rPr lang="hu-HU" dirty="0" err="1"/>
              <a:t>Optional</a:t>
            </a:r>
            <a:r>
              <a:rPr lang="hu-HU" dirty="0"/>
              <a:t> </a:t>
            </a:r>
            <a:r>
              <a:rPr lang="hu-HU" dirty="0" err="1"/>
              <a:t>Hyphen</a:t>
            </a:r>
            <a:endParaRPr lang="hu-HU" dirty="0"/>
          </a:p>
          <a:p>
            <a:r>
              <a:rPr lang="hu-HU" b="1" dirty="0"/>
              <a:t>^b</a:t>
            </a:r>
            <a:r>
              <a:rPr lang="hu-HU" dirty="0"/>
              <a:t> - </a:t>
            </a:r>
            <a:r>
              <a:rPr lang="hu-HU" dirty="0" err="1"/>
              <a:t>Section</a:t>
            </a:r>
            <a:r>
              <a:rPr lang="hu-HU" dirty="0"/>
              <a:t> </a:t>
            </a:r>
            <a:r>
              <a:rPr lang="hu-HU" dirty="0" err="1"/>
              <a:t>Break</a:t>
            </a:r>
            <a:endParaRPr lang="hu-HU" dirty="0"/>
          </a:p>
          <a:p>
            <a:r>
              <a:rPr lang="hu-HU" b="1" dirty="0"/>
              <a:t>^w</a:t>
            </a:r>
            <a:r>
              <a:rPr lang="hu-HU" dirty="0"/>
              <a:t> - White </a:t>
            </a:r>
            <a:r>
              <a:rPr lang="hu-HU" dirty="0" err="1"/>
              <a:t>Space</a:t>
            </a:r>
            <a:endParaRPr lang="hu-HU" dirty="0"/>
          </a:p>
          <a:p>
            <a:endParaRPr lang="hu-HU" dirty="0"/>
          </a:p>
        </p:txBody>
      </p:sp>
    </p:spTree>
    <p:extLst>
      <p:ext uri="{BB962C8B-B14F-4D97-AF65-F5344CB8AC3E}">
        <p14:creationId xmlns:p14="http://schemas.microsoft.com/office/powerpoint/2010/main" val="2146674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3">
            <a:extLst>
              <a:ext uri="{FF2B5EF4-FFF2-40B4-BE49-F238E27FC236}">
                <a16:creationId xmlns:a16="http://schemas.microsoft.com/office/drawing/2014/main" id="{4C516FBB-2213-44D1-8503-EA85D1E643C8}"/>
              </a:ext>
            </a:extLst>
          </p:cNvPr>
          <p:cNvSpPr>
            <a:spLocks noGrp="1"/>
          </p:cNvSpPr>
          <p:nvPr>
            <p:ph type="title"/>
          </p:nvPr>
        </p:nvSpPr>
        <p:spPr/>
        <p:txBody>
          <a:bodyPr/>
          <a:lstStyle/>
          <a:p>
            <a:endParaRPr lang="hu-HU" dirty="0"/>
          </a:p>
        </p:txBody>
      </p:sp>
      <p:sp>
        <p:nvSpPr>
          <p:cNvPr id="5" name="Tartalom helye 4">
            <a:extLst>
              <a:ext uri="{FF2B5EF4-FFF2-40B4-BE49-F238E27FC236}">
                <a16:creationId xmlns:a16="http://schemas.microsoft.com/office/drawing/2014/main" id="{C8FF1ADD-B5E2-415C-BBF6-04C34E13A417}"/>
              </a:ext>
            </a:extLst>
          </p:cNvPr>
          <p:cNvSpPr>
            <a:spLocks noGrp="1"/>
          </p:cNvSpPr>
          <p:nvPr>
            <p:ph idx="1"/>
          </p:nvPr>
        </p:nvSpPr>
        <p:spPr/>
        <p:txBody>
          <a:bodyPr/>
          <a:lstStyle/>
          <a:p>
            <a:endParaRPr lang="hu-HU" dirty="0"/>
          </a:p>
        </p:txBody>
      </p:sp>
      <p:pic>
        <p:nvPicPr>
          <p:cNvPr id="2050" name="Picture 2" descr="https://www.officetooltips.com/images/tips/61_2016/3.png">
            <a:extLst>
              <a:ext uri="{FF2B5EF4-FFF2-40B4-BE49-F238E27FC236}">
                <a16:creationId xmlns:a16="http://schemas.microsoft.com/office/drawing/2014/main" id="{3B2E3139-989F-4DB4-9E35-B23417867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1944" y="311298"/>
            <a:ext cx="6270170" cy="6115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248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3">
            <a:extLst>
              <a:ext uri="{FF2B5EF4-FFF2-40B4-BE49-F238E27FC236}">
                <a16:creationId xmlns:a16="http://schemas.microsoft.com/office/drawing/2014/main" id="{0CEAEE1A-D305-4308-A0C3-18FF5C5EDFF1}"/>
              </a:ext>
            </a:extLst>
          </p:cNvPr>
          <p:cNvSpPr>
            <a:spLocks noGrp="1"/>
          </p:cNvSpPr>
          <p:nvPr>
            <p:ph type="title"/>
          </p:nvPr>
        </p:nvSpPr>
        <p:spPr/>
        <p:txBody>
          <a:bodyPr/>
          <a:lstStyle/>
          <a:p>
            <a:r>
              <a:rPr lang="hu-HU" dirty="0" err="1"/>
              <a:t>Analysis</a:t>
            </a:r>
            <a:r>
              <a:rPr lang="hu-HU" dirty="0"/>
              <a:t> </a:t>
            </a:r>
            <a:r>
              <a:rPr lang="hu-HU" dirty="0" err="1"/>
              <a:t>Toolpak</a:t>
            </a:r>
            <a:endParaRPr lang="hu-HU" dirty="0"/>
          </a:p>
        </p:txBody>
      </p:sp>
      <p:sp>
        <p:nvSpPr>
          <p:cNvPr id="5" name="Szöveg helye 4">
            <a:extLst>
              <a:ext uri="{FF2B5EF4-FFF2-40B4-BE49-F238E27FC236}">
                <a16:creationId xmlns:a16="http://schemas.microsoft.com/office/drawing/2014/main" id="{249442AB-8B1D-4CE2-9036-5B2FEA119EE8}"/>
              </a:ext>
            </a:extLst>
          </p:cNvPr>
          <p:cNvSpPr>
            <a:spLocks noGrp="1"/>
          </p:cNvSpPr>
          <p:nvPr>
            <p:ph type="body" idx="1"/>
          </p:nvPr>
        </p:nvSpPr>
        <p:spPr/>
        <p:txBody>
          <a:bodyPr/>
          <a:lstStyle/>
          <a:p>
            <a:r>
              <a:rPr lang="hu-HU" dirty="0"/>
              <a:t>Adatok / Adatelemzés</a:t>
            </a:r>
          </a:p>
        </p:txBody>
      </p:sp>
      <p:pic>
        <p:nvPicPr>
          <p:cNvPr id="6" name="Kép 5">
            <a:extLst>
              <a:ext uri="{FF2B5EF4-FFF2-40B4-BE49-F238E27FC236}">
                <a16:creationId xmlns:a16="http://schemas.microsoft.com/office/drawing/2014/main" id="{A75515D4-CD01-4582-A4B7-1D85EF3E9C85}"/>
              </a:ext>
            </a:extLst>
          </p:cNvPr>
          <p:cNvPicPr>
            <a:picLocks noChangeAspect="1"/>
          </p:cNvPicPr>
          <p:nvPr/>
        </p:nvPicPr>
        <p:blipFill>
          <a:blip r:embed="rId2"/>
          <a:stretch>
            <a:fillRect/>
          </a:stretch>
        </p:blipFill>
        <p:spPr>
          <a:xfrm>
            <a:off x="6363452" y="4129881"/>
            <a:ext cx="5553075" cy="2419350"/>
          </a:xfrm>
          <a:prstGeom prst="rect">
            <a:avLst/>
          </a:prstGeom>
        </p:spPr>
      </p:pic>
    </p:spTree>
    <p:extLst>
      <p:ext uri="{BB962C8B-B14F-4D97-AF65-F5344CB8AC3E}">
        <p14:creationId xmlns:p14="http://schemas.microsoft.com/office/powerpoint/2010/main" val="29965455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85D95-1B9E-C740-A02D-4789EB50B9A2}"/>
              </a:ext>
            </a:extLst>
          </p:cNvPr>
          <p:cNvSpPr>
            <a:spLocks noGrp="1"/>
          </p:cNvSpPr>
          <p:nvPr>
            <p:ph type="title"/>
          </p:nvPr>
        </p:nvSpPr>
        <p:spPr/>
        <p:txBody>
          <a:bodyPr/>
          <a:lstStyle/>
          <a:p>
            <a:r>
              <a:rPr lang="hu-HU"/>
              <a:t>Analysis Toolpak</a:t>
            </a:r>
          </a:p>
        </p:txBody>
      </p:sp>
      <p:sp>
        <p:nvSpPr>
          <p:cNvPr id="3" name="Content Placeholder 2">
            <a:extLst>
              <a:ext uri="{FF2B5EF4-FFF2-40B4-BE49-F238E27FC236}">
                <a16:creationId xmlns:a16="http://schemas.microsoft.com/office/drawing/2014/main" id="{66FB00C5-38A9-0F44-9F8C-876CA8D57193}"/>
              </a:ext>
            </a:extLst>
          </p:cNvPr>
          <p:cNvSpPr>
            <a:spLocks noGrp="1"/>
          </p:cNvSpPr>
          <p:nvPr>
            <p:ph idx="1"/>
          </p:nvPr>
        </p:nvSpPr>
        <p:spPr>
          <a:xfrm>
            <a:off x="811569" y="1315622"/>
            <a:ext cx="10588752" cy="5349498"/>
          </a:xfrm>
        </p:spPr>
        <p:txBody>
          <a:bodyPr>
            <a:normAutofit fontScale="92500" lnSpcReduction="20000"/>
          </a:bodyPr>
          <a:lstStyle/>
          <a:p>
            <a:r>
              <a:rPr lang="hu-HU"/>
              <a:t>Bővítmények között engedélyezni kell, majd az Adatok menü Elemzés, Adatelemzés paranccsal érhető el.</a:t>
            </a:r>
          </a:p>
          <a:p>
            <a:r>
              <a:rPr lang="hu-HU"/>
              <a:t>Az alábbiakat tartalmazza:</a:t>
            </a:r>
          </a:p>
          <a:p>
            <a:pPr lvl="1"/>
            <a:r>
              <a:rPr lang="en-GB"/>
              <a:t>Varianciaanalízis</a:t>
            </a:r>
          </a:p>
          <a:p>
            <a:pPr lvl="1"/>
            <a:r>
              <a:rPr lang="en-GB"/>
              <a:t>Korrelációanalízis</a:t>
            </a:r>
          </a:p>
          <a:p>
            <a:pPr lvl="1"/>
            <a:r>
              <a:rPr lang="en-GB"/>
              <a:t>Kovariancaanalízis</a:t>
            </a:r>
          </a:p>
          <a:p>
            <a:pPr lvl="1"/>
            <a:r>
              <a:rPr lang="en-GB"/>
              <a:t>Leíró statisztika</a:t>
            </a:r>
          </a:p>
          <a:p>
            <a:pPr lvl="1"/>
            <a:r>
              <a:rPr lang="en-GB"/>
              <a:t>Exponenciális simítás</a:t>
            </a:r>
          </a:p>
          <a:p>
            <a:pPr lvl="1"/>
            <a:r>
              <a:rPr lang="en-GB"/>
              <a:t>Kétmintás f-próba a szórásnégyzetre</a:t>
            </a:r>
          </a:p>
          <a:p>
            <a:pPr lvl="1"/>
            <a:r>
              <a:rPr lang="en-GB"/>
              <a:t>Fourier-analízis</a:t>
            </a:r>
          </a:p>
          <a:p>
            <a:pPr lvl="1"/>
            <a:r>
              <a:rPr lang="en-GB"/>
              <a:t>Hisztogram</a:t>
            </a:r>
          </a:p>
          <a:p>
            <a:pPr lvl="1"/>
            <a:r>
              <a:rPr lang="en-GB"/>
              <a:t>Mozgó átlag</a:t>
            </a:r>
          </a:p>
          <a:p>
            <a:pPr lvl="1"/>
            <a:r>
              <a:rPr lang="en-GB"/>
              <a:t>Véletlenszám-generálás</a:t>
            </a:r>
          </a:p>
          <a:p>
            <a:pPr lvl="1"/>
            <a:r>
              <a:rPr lang="en-GB"/>
              <a:t>Rangsor és százalékos rangsor</a:t>
            </a:r>
          </a:p>
          <a:p>
            <a:pPr lvl="1"/>
            <a:r>
              <a:rPr lang="en-GB"/>
              <a:t>Regresszióanalízis</a:t>
            </a:r>
          </a:p>
          <a:p>
            <a:pPr lvl="1"/>
            <a:r>
              <a:rPr lang="en-GB"/>
              <a:t>Mintavétel</a:t>
            </a:r>
          </a:p>
          <a:p>
            <a:pPr lvl="1"/>
            <a:r>
              <a:rPr lang="en-GB"/>
              <a:t>t-próba</a:t>
            </a:r>
          </a:p>
          <a:p>
            <a:pPr lvl="1"/>
            <a:r>
              <a:rPr lang="en-GB"/>
              <a:t>z-próba</a:t>
            </a:r>
            <a:endParaRPr lang="hu-HU"/>
          </a:p>
          <a:p>
            <a:r>
              <a:rPr lang="hu-HU"/>
              <a:t>További információk és példák: </a:t>
            </a:r>
            <a:r>
              <a:rPr lang="hu-HU">
                <a:hlinkClick r:id="rId2"/>
              </a:rPr>
              <a:t>https://support.microsoft.com/hu-hu/office/komplex-adatelemzés-az-analysis-toolpak-bőv%C3%ADtménnyel-6c67ccf0-f4a9-487c-8dec-bdb5a2cefab6</a:t>
            </a:r>
            <a:r>
              <a:rPr lang="hu-HU"/>
              <a:t> </a:t>
            </a:r>
          </a:p>
        </p:txBody>
      </p:sp>
      <p:sp>
        <p:nvSpPr>
          <p:cNvPr id="4" name="Slide Number Placeholder 3">
            <a:extLst>
              <a:ext uri="{FF2B5EF4-FFF2-40B4-BE49-F238E27FC236}">
                <a16:creationId xmlns:a16="http://schemas.microsoft.com/office/drawing/2014/main" id="{3D3E5A0A-BE4E-DD4E-AA3F-51E9E671FB7D}"/>
              </a:ext>
            </a:extLst>
          </p:cNvPr>
          <p:cNvSpPr>
            <a:spLocks noGrp="1"/>
          </p:cNvSpPr>
          <p:nvPr>
            <p:ph type="sldNum" sz="quarter" idx="12"/>
          </p:nvPr>
        </p:nvSpPr>
        <p:spPr/>
        <p:txBody>
          <a:bodyPr/>
          <a:lstStyle/>
          <a:p>
            <a:fld id="{6D22F896-40B5-4ADD-8801-0D06FADFA095}" type="slidenum">
              <a:rPr lang="en-US" dirty="0"/>
              <a:t>15</a:t>
            </a:fld>
            <a:endParaRPr lang="en-US" dirty="0"/>
          </a:p>
        </p:txBody>
      </p:sp>
    </p:spTree>
    <p:extLst>
      <p:ext uri="{BB962C8B-B14F-4D97-AF65-F5344CB8AC3E}">
        <p14:creationId xmlns:p14="http://schemas.microsoft.com/office/powerpoint/2010/main" val="2474691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EA3C531-5A9F-4F21-905B-832E8B4CFDEC}"/>
              </a:ext>
            </a:extLst>
          </p:cNvPr>
          <p:cNvSpPr>
            <a:spLocks noGrp="1"/>
          </p:cNvSpPr>
          <p:nvPr>
            <p:ph type="title"/>
          </p:nvPr>
        </p:nvSpPr>
        <p:spPr>
          <a:xfrm>
            <a:off x="838200" y="-37432"/>
            <a:ext cx="10515600" cy="1325563"/>
          </a:xfrm>
        </p:spPr>
        <p:txBody>
          <a:bodyPr/>
          <a:lstStyle/>
          <a:p>
            <a:r>
              <a:rPr lang="hu-HU" dirty="0"/>
              <a:t>Hisztogram</a:t>
            </a:r>
          </a:p>
        </p:txBody>
      </p:sp>
      <p:pic>
        <p:nvPicPr>
          <p:cNvPr id="5" name="Kép 4">
            <a:extLst>
              <a:ext uri="{FF2B5EF4-FFF2-40B4-BE49-F238E27FC236}">
                <a16:creationId xmlns:a16="http://schemas.microsoft.com/office/drawing/2014/main" id="{B47ECFFB-4BC0-4A50-911B-8C4B86F9657C}"/>
              </a:ext>
            </a:extLst>
          </p:cNvPr>
          <p:cNvPicPr>
            <a:picLocks noChangeAspect="1"/>
          </p:cNvPicPr>
          <p:nvPr/>
        </p:nvPicPr>
        <p:blipFill>
          <a:blip r:embed="rId2"/>
          <a:stretch>
            <a:fillRect/>
          </a:stretch>
        </p:blipFill>
        <p:spPr>
          <a:xfrm>
            <a:off x="47625" y="951247"/>
            <a:ext cx="12096750" cy="4391025"/>
          </a:xfrm>
          <a:prstGeom prst="rect">
            <a:avLst/>
          </a:prstGeom>
        </p:spPr>
      </p:pic>
      <p:pic>
        <p:nvPicPr>
          <p:cNvPr id="4" name="Tartalom helye 3">
            <a:extLst>
              <a:ext uri="{FF2B5EF4-FFF2-40B4-BE49-F238E27FC236}">
                <a16:creationId xmlns:a16="http://schemas.microsoft.com/office/drawing/2014/main" id="{6902F39A-89A8-4993-B7CA-E44EA4AE2E34}"/>
              </a:ext>
            </a:extLst>
          </p:cNvPr>
          <p:cNvPicPr>
            <a:picLocks noGrp="1" noChangeAspect="1"/>
          </p:cNvPicPr>
          <p:nvPr>
            <p:ph idx="1"/>
          </p:nvPr>
        </p:nvPicPr>
        <p:blipFill>
          <a:blip r:embed="rId3"/>
          <a:stretch>
            <a:fillRect/>
          </a:stretch>
        </p:blipFill>
        <p:spPr>
          <a:xfrm>
            <a:off x="6241382" y="3429000"/>
            <a:ext cx="5638800" cy="3629025"/>
          </a:xfrm>
          <a:prstGeom prst="rect">
            <a:avLst/>
          </a:prstGeom>
        </p:spPr>
      </p:pic>
    </p:spTree>
    <p:extLst>
      <p:ext uri="{BB962C8B-B14F-4D97-AF65-F5344CB8AC3E}">
        <p14:creationId xmlns:p14="http://schemas.microsoft.com/office/powerpoint/2010/main" val="1229455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F9F1636-66FC-49AE-91BC-6C4C26CC43EE}"/>
              </a:ext>
            </a:extLst>
          </p:cNvPr>
          <p:cNvSpPr>
            <a:spLocks noGrp="1"/>
          </p:cNvSpPr>
          <p:nvPr>
            <p:ph type="title"/>
          </p:nvPr>
        </p:nvSpPr>
        <p:spPr/>
        <p:txBody>
          <a:bodyPr/>
          <a:lstStyle/>
          <a:p>
            <a:r>
              <a:rPr lang="hu-HU" dirty="0"/>
              <a:t>Korreláció</a:t>
            </a:r>
          </a:p>
        </p:txBody>
      </p:sp>
      <p:pic>
        <p:nvPicPr>
          <p:cNvPr id="5" name="Tartalom helye 4" descr="A képen beltéri, fal látható&#10;&#10;A leírás teljesen megbízható">
            <a:extLst>
              <a:ext uri="{FF2B5EF4-FFF2-40B4-BE49-F238E27FC236}">
                <a16:creationId xmlns:a16="http://schemas.microsoft.com/office/drawing/2014/main" id="{4A36DD9B-C1B0-4DB7-9D36-4A1DCF0241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19809" y="2529865"/>
            <a:ext cx="5752381" cy="2942857"/>
          </a:xfrm>
        </p:spPr>
      </p:pic>
    </p:spTree>
    <p:extLst>
      <p:ext uri="{BB962C8B-B14F-4D97-AF65-F5344CB8AC3E}">
        <p14:creationId xmlns:p14="http://schemas.microsoft.com/office/powerpoint/2010/main" val="2683513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3">
            <a:extLst>
              <a:ext uri="{FF2B5EF4-FFF2-40B4-BE49-F238E27FC236}">
                <a16:creationId xmlns:a16="http://schemas.microsoft.com/office/drawing/2014/main" id="{43214DAA-ED6C-4797-AC09-ECA2EF033FE1}"/>
              </a:ext>
            </a:extLst>
          </p:cNvPr>
          <p:cNvSpPr>
            <a:spLocks noGrp="1"/>
          </p:cNvSpPr>
          <p:nvPr>
            <p:ph type="title"/>
          </p:nvPr>
        </p:nvSpPr>
        <p:spPr/>
        <p:txBody>
          <a:bodyPr/>
          <a:lstStyle/>
          <a:p>
            <a:r>
              <a:rPr lang="hu-HU" dirty="0"/>
              <a:t>Kimutatás - </a:t>
            </a:r>
            <a:r>
              <a:rPr lang="hu-HU" dirty="0" err="1"/>
              <a:t>Pivot</a:t>
            </a:r>
            <a:endParaRPr lang="hu-HU" dirty="0"/>
          </a:p>
        </p:txBody>
      </p:sp>
      <p:sp>
        <p:nvSpPr>
          <p:cNvPr id="5" name="Szöveg helye 4">
            <a:extLst>
              <a:ext uri="{FF2B5EF4-FFF2-40B4-BE49-F238E27FC236}">
                <a16:creationId xmlns:a16="http://schemas.microsoft.com/office/drawing/2014/main" id="{7ACE59E4-9C06-46F4-B70C-99A99462098F}"/>
              </a:ext>
            </a:extLst>
          </p:cNvPr>
          <p:cNvSpPr>
            <a:spLocks noGrp="1"/>
          </p:cNvSpPr>
          <p:nvPr>
            <p:ph type="body" idx="1"/>
          </p:nvPr>
        </p:nvSpPr>
        <p:spPr/>
        <p:txBody>
          <a:bodyPr/>
          <a:lstStyle/>
          <a:p>
            <a:endParaRPr lang="hu-HU"/>
          </a:p>
        </p:txBody>
      </p:sp>
    </p:spTree>
    <p:extLst>
      <p:ext uri="{BB962C8B-B14F-4D97-AF65-F5344CB8AC3E}">
        <p14:creationId xmlns:p14="http://schemas.microsoft.com/office/powerpoint/2010/main" val="3001086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3">
            <a:extLst>
              <a:ext uri="{FF2B5EF4-FFF2-40B4-BE49-F238E27FC236}">
                <a16:creationId xmlns:a16="http://schemas.microsoft.com/office/drawing/2014/main" id="{704A0751-08B3-4CCD-BD14-0FB6ECB46995}"/>
              </a:ext>
            </a:extLst>
          </p:cNvPr>
          <p:cNvSpPr>
            <a:spLocks noGrp="1"/>
          </p:cNvSpPr>
          <p:nvPr>
            <p:ph type="title"/>
          </p:nvPr>
        </p:nvSpPr>
        <p:spPr/>
        <p:txBody>
          <a:bodyPr/>
          <a:lstStyle/>
          <a:p>
            <a:r>
              <a:rPr lang="hu-HU" dirty="0"/>
              <a:t>Szerkezete</a:t>
            </a:r>
          </a:p>
        </p:txBody>
      </p:sp>
      <p:sp>
        <p:nvSpPr>
          <p:cNvPr id="5" name="Tartalom helye 4">
            <a:extLst>
              <a:ext uri="{FF2B5EF4-FFF2-40B4-BE49-F238E27FC236}">
                <a16:creationId xmlns:a16="http://schemas.microsoft.com/office/drawing/2014/main" id="{42656A29-969A-4928-A766-720FF891861B}"/>
              </a:ext>
            </a:extLst>
          </p:cNvPr>
          <p:cNvSpPr>
            <a:spLocks noGrp="1"/>
          </p:cNvSpPr>
          <p:nvPr>
            <p:ph idx="1"/>
          </p:nvPr>
        </p:nvSpPr>
        <p:spPr/>
        <p:txBody>
          <a:bodyPr/>
          <a:lstStyle/>
          <a:p>
            <a:endParaRPr lang="hu-HU"/>
          </a:p>
        </p:txBody>
      </p:sp>
      <p:pic>
        <p:nvPicPr>
          <p:cNvPr id="6" name="Kép 5">
            <a:extLst>
              <a:ext uri="{FF2B5EF4-FFF2-40B4-BE49-F238E27FC236}">
                <a16:creationId xmlns:a16="http://schemas.microsoft.com/office/drawing/2014/main" id="{5299DC75-14A1-439D-83E1-987DF65AFABA}"/>
              </a:ext>
            </a:extLst>
          </p:cNvPr>
          <p:cNvPicPr>
            <a:picLocks noChangeAspect="1"/>
          </p:cNvPicPr>
          <p:nvPr/>
        </p:nvPicPr>
        <p:blipFill>
          <a:blip r:embed="rId2"/>
          <a:stretch>
            <a:fillRect/>
          </a:stretch>
        </p:blipFill>
        <p:spPr>
          <a:xfrm>
            <a:off x="2277979" y="1466349"/>
            <a:ext cx="7893467" cy="5351052"/>
          </a:xfrm>
          <a:prstGeom prst="rect">
            <a:avLst/>
          </a:prstGeom>
        </p:spPr>
      </p:pic>
    </p:spTree>
    <p:extLst>
      <p:ext uri="{BB962C8B-B14F-4D97-AF65-F5344CB8AC3E}">
        <p14:creationId xmlns:p14="http://schemas.microsoft.com/office/powerpoint/2010/main" val="4286267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FC532-5D8C-564B-BEB8-8FD4D80810C4}"/>
              </a:ext>
            </a:extLst>
          </p:cNvPr>
          <p:cNvSpPr>
            <a:spLocks noGrp="1"/>
          </p:cNvSpPr>
          <p:nvPr>
            <p:ph type="title"/>
          </p:nvPr>
        </p:nvSpPr>
        <p:spPr/>
        <p:txBody>
          <a:bodyPr/>
          <a:lstStyle/>
          <a:p>
            <a:r>
              <a:rPr lang="hu-HU"/>
              <a:t>Tematika</a:t>
            </a:r>
          </a:p>
        </p:txBody>
      </p:sp>
      <p:sp>
        <p:nvSpPr>
          <p:cNvPr id="3" name="Content Placeholder 2">
            <a:extLst>
              <a:ext uri="{FF2B5EF4-FFF2-40B4-BE49-F238E27FC236}">
                <a16:creationId xmlns:a16="http://schemas.microsoft.com/office/drawing/2014/main" id="{EFC0E536-C94C-C748-8FD1-2AE3DFC836D0}"/>
              </a:ext>
            </a:extLst>
          </p:cNvPr>
          <p:cNvSpPr>
            <a:spLocks noGrp="1"/>
          </p:cNvSpPr>
          <p:nvPr>
            <p:ph idx="1"/>
          </p:nvPr>
        </p:nvSpPr>
        <p:spPr/>
        <p:txBody>
          <a:bodyPr/>
          <a:lstStyle/>
          <a:p>
            <a:r>
              <a:rPr lang="hu-HU"/>
              <a:t>Excel adatelemzés</a:t>
            </a:r>
          </a:p>
          <a:p>
            <a:r>
              <a:rPr lang="hu-HU"/>
              <a:t>PowerBI</a:t>
            </a:r>
          </a:p>
        </p:txBody>
      </p:sp>
      <p:sp>
        <p:nvSpPr>
          <p:cNvPr id="4" name="Slide Number Placeholder 3">
            <a:extLst>
              <a:ext uri="{FF2B5EF4-FFF2-40B4-BE49-F238E27FC236}">
                <a16:creationId xmlns:a16="http://schemas.microsoft.com/office/drawing/2014/main" id="{1F7160AE-C245-4645-9FE2-3152550E68D9}"/>
              </a:ext>
            </a:extLst>
          </p:cNvPr>
          <p:cNvSpPr>
            <a:spLocks noGrp="1"/>
          </p:cNvSpPr>
          <p:nvPr>
            <p:ph type="sldNum" sz="quarter" idx="12"/>
          </p:nvPr>
        </p:nvSpPr>
        <p:spPr/>
        <p:txBody>
          <a:bodyPr/>
          <a:lstStyle/>
          <a:p>
            <a:fld id="{6D22F896-40B5-4ADD-8801-0D06FADFA095}" type="slidenum">
              <a:rPr lang="en-US" dirty="0"/>
              <a:t>2</a:t>
            </a:fld>
            <a:endParaRPr lang="en-US" dirty="0"/>
          </a:p>
        </p:txBody>
      </p:sp>
    </p:spTree>
    <p:extLst>
      <p:ext uri="{BB962C8B-B14F-4D97-AF65-F5344CB8AC3E}">
        <p14:creationId xmlns:p14="http://schemas.microsoft.com/office/powerpoint/2010/main" val="1387498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56216D4-2870-4A1E-9CF8-EEE237F55754}"/>
              </a:ext>
            </a:extLst>
          </p:cNvPr>
          <p:cNvSpPr>
            <a:spLocks noGrp="1"/>
          </p:cNvSpPr>
          <p:nvPr>
            <p:ph type="title"/>
          </p:nvPr>
        </p:nvSpPr>
        <p:spPr/>
        <p:txBody>
          <a:bodyPr/>
          <a:lstStyle/>
          <a:p>
            <a:r>
              <a:rPr lang="hu-HU" dirty="0"/>
              <a:t>Mikor jó a kimutatás?</a:t>
            </a:r>
          </a:p>
        </p:txBody>
      </p:sp>
      <p:sp>
        <p:nvSpPr>
          <p:cNvPr id="3" name="Tartalom helye 2">
            <a:extLst>
              <a:ext uri="{FF2B5EF4-FFF2-40B4-BE49-F238E27FC236}">
                <a16:creationId xmlns:a16="http://schemas.microsoft.com/office/drawing/2014/main" id="{49412E12-E802-4970-BB60-D112978C3852}"/>
              </a:ext>
            </a:extLst>
          </p:cNvPr>
          <p:cNvSpPr>
            <a:spLocks noGrp="1"/>
          </p:cNvSpPr>
          <p:nvPr>
            <p:ph idx="1"/>
          </p:nvPr>
        </p:nvSpPr>
        <p:spPr/>
        <p:txBody>
          <a:bodyPr/>
          <a:lstStyle/>
          <a:p>
            <a:pPr marL="0" indent="0">
              <a:buNone/>
            </a:pPr>
            <a:r>
              <a:rPr lang="hu-HU" dirty="0"/>
              <a:t>Elemzések esetén, ha az adatok mélyére szeretnénk járni</a:t>
            </a:r>
          </a:p>
          <a:p>
            <a:pPr marL="0" indent="0">
              <a:buNone/>
            </a:pPr>
            <a:r>
              <a:rPr lang="hu-HU" dirty="0"/>
              <a:t>Ha ilyen kérdések merülnek fel, akkor a képletek egyszerűen túl lassúak:</a:t>
            </a:r>
          </a:p>
          <a:p>
            <a:r>
              <a:rPr lang="hu-HU" dirty="0"/>
              <a:t>Milyen sörök mennek jól 11 óra után?</a:t>
            </a:r>
          </a:p>
          <a:p>
            <a:r>
              <a:rPr lang="hu-HU" dirty="0"/>
              <a:t>Mennyi sört adtak el január 18-án?</a:t>
            </a:r>
          </a:p>
          <a:p>
            <a:r>
              <a:rPr lang="hu-HU" dirty="0"/>
              <a:t>Melyik a legnépszerűbb sör szombaton, ha a hőmérséklet 10 fok alatt van?</a:t>
            </a:r>
          </a:p>
          <a:p>
            <a:endParaRPr lang="hu-HU" dirty="0"/>
          </a:p>
        </p:txBody>
      </p:sp>
    </p:spTree>
    <p:extLst>
      <p:ext uri="{BB962C8B-B14F-4D97-AF65-F5344CB8AC3E}">
        <p14:creationId xmlns:p14="http://schemas.microsoft.com/office/powerpoint/2010/main" val="3345977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39D2810-BB70-4484-96E1-9F4C4508A585}"/>
              </a:ext>
            </a:extLst>
          </p:cNvPr>
          <p:cNvSpPr>
            <a:spLocks noGrp="1"/>
          </p:cNvSpPr>
          <p:nvPr>
            <p:ph type="title"/>
          </p:nvPr>
        </p:nvSpPr>
        <p:spPr/>
        <p:txBody>
          <a:bodyPr/>
          <a:lstStyle/>
          <a:p>
            <a:endParaRPr lang="hu-HU"/>
          </a:p>
        </p:txBody>
      </p:sp>
      <p:sp>
        <p:nvSpPr>
          <p:cNvPr id="3" name="Tartalom helye 2">
            <a:extLst>
              <a:ext uri="{FF2B5EF4-FFF2-40B4-BE49-F238E27FC236}">
                <a16:creationId xmlns:a16="http://schemas.microsoft.com/office/drawing/2014/main" id="{793AA0C3-5D64-4527-B99C-1A3B78D6BD67}"/>
              </a:ext>
            </a:extLst>
          </p:cNvPr>
          <p:cNvSpPr>
            <a:spLocks noGrp="1"/>
          </p:cNvSpPr>
          <p:nvPr>
            <p:ph idx="1"/>
          </p:nvPr>
        </p:nvSpPr>
        <p:spPr/>
        <p:txBody>
          <a:bodyPr/>
          <a:lstStyle/>
          <a:p>
            <a:endParaRPr lang="hu-HU"/>
          </a:p>
        </p:txBody>
      </p:sp>
      <p:pic>
        <p:nvPicPr>
          <p:cNvPr id="4" name="Kép 3">
            <a:extLst>
              <a:ext uri="{FF2B5EF4-FFF2-40B4-BE49-F238E27FC236}">
                <a16:creationId xmlns:a16="http://schemas.microsoft.com/office/drawing/2014/main" id="{ACB9DDCC-06F5-43C8-AE67-CD82B9491076}"/>
              </a:ext>
            </a:extLst>
          </p:cNvPr>
          <p:cNvPicPr>
            <a:picLocks noChangeAspect="1"/>
          </p:cNvPicPr>
          <p:nvPr/>
        </p:nvPicPr>
        <p:blipFill>
          <a:blip r:embed="rId2"/>
          <a:stretch>
            <a:fillRect/>
          </a:stretch>
        </p:blipFill>
        <p:spPr>
          <a:xfrm>
            <a:off x="3143250" y="1295400"/>
            <a:ext cx="5905500" cy="4267200"/>
          </a:xfrm>
          <a:prstGeom prst="rect">
            <a:avLst/>
          </a:prstGeom>
        </p:spPr>
      </p:pic>
    </p:spTree>
    <p:extLst>
      <p:ext uri="{BB962C8B-B14F-4D97-AF65-F5344CB8AC3E}">
        <p14:creationId xmlns:p14="http://schemas.microsoft.com/office/powerpoint/2010/main" val="29433598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E779001-4326-4777-AD3C-33E496D1839D}"/>
              </a:ext>
            </a:extLst>
          </p:cNvPr>
          <p:cNvSpPr>
            <a:spLocks noGrp="1"/>
          </p:cNvSpPr>
          <p:nvPr>
            <p:ph type="title"/>
          </p:nvPr>
        </p:nvSpPr>
        <p:spPr/>
        <p:txBody>
          <a:bodyPr/>
          <a:lstStyle/>
          <a:p>
            <a:r>
              <a:rPr lang="hu-HU" dirty="0"/>
              <a:t>Este 11 után eladott sörök</a:t>
            </a:r>
          </a:p>
        </p:txBody>
      </p:sp>
      <p:sp>
        <p:nvSpPr>
          <p:cNvPr id="3" name="Tartalom helye 2">
            <a:extLst>
              <a:ext uri="{FF2B5EF4-FFF2-40B4-BE49-F238E27FC236}">
                <a16:creationId xmlns:a16="http://schemas.microsoft.com/office/drawing/2014/main" id="{D919387B-56D4-44EF-BBDF-B9A208D214E7}"/>
              </a:ext>
            </a:extLst>
          </p:cNvPr>
          <p:cNvSpPr>
            <a:spLocks noGrp="1"/>
          </p:cNvSpPr>
          <p:nvPr>
            <p:ph idx="1"/>
          </p:nvPr>
        </p:nvSpPr>
        <p:spPr/>
        <p:txBody>
          <a:bodyPr/>
          <a:lstStyle/>
          <a:p>
            <a:endParaRPr lang="hu-HU"/>
          </a:p>
        </p:txBody>
      </p:sp>
      <p:pic>
        <p:nvPicPr>
          <p:cNvPr id="4" name="Kép 3">
            <a:extLst>
              <a:ext uri="{FF2B5EF4-FFF2-40B4-BE49-F238E27FC236}">
                <a16:creationId xmlns:a16="http://schemas.microsoft.com/office/drawing/2014/main" id="{D331A6D2-1BA5-4B5D-B930-A7CF2066B360}"/>
              </a:ext>
            </a:extLst>
          </p:cNvPr>
          <p:cNvPicPr>
            <a:picLocks noChangeAspect="1"/>
          </p:cNvPicPr>
          <p:nvPr/>
        </p:nvPicPr>
        <p:blipFill>
          <a:blip r:embed="rId2"/>
          <a:stretch>
            <a:fillRect/>
          </a:stretch>
        </p:blipFill>
        <p:spPr>
          <a:xfrm>
            <a:off x="0" y="2198371"/>
            <a:ext cx="12192000" cy="4113529"/>
          </a:xfrm>
          <a:prstGeom prst="rect">
            <a:avLst/>
          </a:prstGeom>
        </p:spPr>
      </p:pic>
    </p:spTree>
    <p:extLst>
      <p:ext uri="{BB962C8B-B14F-4D97-AF65-F5344CB8AC3E}">
        <p14:creationId xmlns:p14="http://schemas.microsoft.com/office/powerpoint/2010/main" val="1639206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22775E1-08A5-4EBC-A526-60396F4FC2F7}"/>
              </a:ext>
            </a:extLst>
          </p:cNvPr>
          <p:cNvSpPr>
            <a:spLocks noGrp="1"/>
          </p:cNvSpPr>
          <p:nvPr>
            <p:ph type="title"/>
          </p:nvPr>
        </p:nvSpPr>
        <p:spPr/>
        <p:txBody>
          <a:bodyPr/>
          <a:lstStyle/>
          <a:p>
            <a:r>
              <a:rPr lang="hu-HU" dirty="0"/>
              <a:t>Gyorsvizsgálat</a:t>
            </a:r>
          </a:p>
        </p:txBody>
      </p:sp>
      <p:sp>
        <p:nvSpPr>
          <p:cNvPr id="6" name="Tartalom helye 5">
            <a:extLst>
              <a:ext uri="{FF2B5EF4-FFF2-40B4-BE49-F238E27FC236}">
                <a16:creationId xmlns:a16="http://schemas.microsoft.com/office/drawing/2014/main" id="{5CDAB418-3E6D-429B-AAAD-0E8B085AD40F}"/>
              </a:ext>
            </a:extLst>
          </p:cNvPr>
          <p:cNvSpPr>
            <a:spLocks noGrp="1"/>
          </p:cNvSpPr>
          <p:nvPr>
            <p:ph idx="1"/>
          </p:nvPr>
        </p:nvSpPr>
        <p:spPr/>
        <p:txBody>
          <a:bodyPr/>
          <a:lstStyle/>
          <a:p>
            <a:endParaRPr lang="hu-HU"/>
          </a:p>
        </p:txBody>
      </p:sp>
      <p:pic>
        <p:nvPicPr>
          <p:cNvPr id="7" name="Kép 6">
            <a:extLst>
              <a:ext uri="{FF2B5EF4-FFF2-40B4-BE49-F238E27FC236}">
                <a16:creationId xmlns:a16="http://schemas.microsoft.com/office/drawing/2014/main" id="{A7433A14-B437-4B0D-9FA7-F6963E79DFB9}"/>
              </a:ext>
            </a:extLst>
          </p:cNvPr>
          <p:cNvPicPr>
            <a:picLocks noChangeAspect="1"/>
          </p:cNvPicPr>
          <p:nvPr/>
        </p:nvPicPr>
        <p:blipFill>
          <a:blip r:embed="rId2"/>
          <a:stretch>
            <a:fillRect/>
          </a:stretch>
        </p:blipFill>
        <p:spPr>
          <a:xfrm>
            <a:off x="1467853" y="1690688"/>
            <a:ext cx="8410074" cy="4730667"/>
          </a:xfrm>
          <a:prstGeom prst="rect">
            <a:avLst/>
          </a:prstGeom>
        </p:spPr>
      </p:pic>
    </p:spTree>
    <p:extLst>
      <p:ext uri="{BB962C8B-B14F-4D97-AF65-F5344CB8AC3E}">
        <p14:creationId xmlns:p14="http://schemas.microsoft.com/office/powerpoint/2010/main" val="43003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11219C8-2164-484F-87E1-25AB358D4A8B}"/>
              </a:ext>
            </a:extLst>
          </p:cNvPr>
          <p:cNvSpPr>
            <a:spLocks noGrp="1"/>
          </p:cNvSpPr>
          <p:nvPr>
            <p:ph type="title"/>
          </p:nvPr>
        </p:nvSpPr>
        <p:spPr/>
        <p:txBody>
          <a:bodyPr/>
          <a:lstStyle/>
          <a:p>
            <a:r>
              <a:rPr lang="hu-HU" dirty="0"/>
              <a:t>Adatmodell</a:t>
            </a:r>
          </a:p>
        </p:txBody>
      </p:sp>
      <p:pic>
        <p:nvPicPr>
          <p:cNvPr id="4" name="Tartalom helye 3">
            <a:extLst>
              <a:ext uri="{FF2B5EF4-FFF2-40B4-BE49-F238E27FC236}">
                <a16:creationId xmlns:a16="http://schemas.microsoft.com/office/drawing/2014/main" id="{C0F3287A-89F8-4647-93EC-A9B2B0A1D606}"/>
              </a:ext>
            </a:extLst>
          </p:cNvPr>
          <p:cNvPicPr>
            <a:picLocks noGrp="1" noChangeAspect="1"/>
          </p:cNvPicPr>
          <p:nvPr>
            <p:ph idx="1"/>
          </p:nvPr>
        </p:nvPicPr>
        <p:blipFill>
          <a:blip r:embed="rId2"/>
          <a:stretch>
            <a:fillRect/>
          </a:stretch>
        </p:blipFill>
        <p:spPr>
          <a:xfrm>
            <a:off x="1334272" y="1825625"/>
            <a:ext cx="9523455" cy="4351338"/>
          </a:xfrm>
          <a:prstGeom prst="rect">
            <a:avLst/>
          </a:prstGeom>
        </p:spPr>
      </p:pic>
    </p:spTree>
    <p:extLst>
      <p:ext uri="{BB962C8B-B14F-4D97-AF65-F5344CB8AC3E}">
        <p14:creationId xmlns:p14="http://schemas.microsoft.com/office/powerpoint/2010/main" val="3057849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7A1ED74-2B1D-450D-91B6-EDFBE69765F0}"/>
              </a:ext>
            </a:extLst>
          </p:cNvPr>
          <p:cNvSpPr>
            <a:spLocks noGrp="1"/>
          </p:cNvSpPr>
          <p:nvPr>
            <p:ph type="title"/>
          </p:nvPr>
        </p:nvSpPr>
        <p:spPr/>
        <p:txBody>
          <a:bodyPr/>
          <a:lstStyle/>
          <a:p>
            <a:r>
              <a:rPr lang="hu-HU" dirty="0" err="1"/>
              <a:t>PowerPivot</a:t>
            </a:r>
            <a:endParaRPr lang="hu-HU" dirty="0"/>
          </a:p>
        </p:txBody>
      </p:sp>
      <p:pic>
        <p:nvPicPr>
          <p:cNvPr id="5" name="Tartalom helye 4">
            <a:extLst>
              <a:ext uri="{FF2B5EF4-FFF2-40B4-BE49-F238E27FC236}">
                <a16:creationId xmlns:a16="http://schemas.microsoft.com/office/drawing/2014/main" id="{E1292848-CABA-4E1A-9297-F1C8FBBAEBB1}"/>
              </a:ext>
            </a:extLst>
          </p:cNvPr>
          <p:cNvPicPr>
            <a:picLocks noGrp="1" noChangeAspect="1"/>
          </p:cNvPicPr>
          <p:nvPr>
            <p:ph idx="1"/>
          </p:nvPr>
        </p:nvPicPr>
        <p:blipFill>
          <a:blip r:embed="rId2"/>
          <a:stretch>
            <a:fillRect/>
          </a:stretch>
        </p:blipFill>
        <p:spPr>
          <a:xfrm>
            <a:off x="1292200" y="1825625"/>
            <a:ext cx="9607600" cy="4351338"/>
          </a:xfrm>
          <a:prstGeom prst="rect">
            <a:avLst/>
          </a:prstGeom>
        </p:spPr>
      </p:pic>
    </p:spTree>
    <p:extLst>
      <p:ext uri="{BB962C8B-B14F-4D97-AF65-F5344CB8AC3E}">
        <p14:creationId xmlns:p14="http://schemas.microsoft.com/office/powerpoint/2010/main" val="2726453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038C0C1-D0E2-4D05-B756-4F3FBEF79559}"/>
              </a:ext>
            </a:extLst>
          </p:cNvPr>
          <p:cNvSpPr>
            <a:spLocks noGrp="1"/>
          </p:cNvSpPr>
          <p:nvPr>
            <p:ph type="title"/>
          </p:nvPr>
        </p:nvSpPr>
        <p:spPr>
          <a:xfrm>
            <a:off x="794333" y="18255"/>
            <a:ext cx="10515600" cy="1325563"/>
          </a:xfrm>
        </p:spPr>
        <p:txBody>
          <a:bodyPr/>
          <a:lstStyle/>
          <a:p>
            <a:r>
              <a:rPr lang="hu-HU" dirty="0" err="1"/>
              <a:t>PowerMap</a:t>
            </a:r>
            <a:r>
              <a:rPr lang="hu-HU" dirty="0"/>
              <a:t> (Beszúrás / 3D térkép)</a:t>
            </a:r>
          </a:p>
        </p:txBody>
      </p:sp>
      <p:sp>
        <p:nvSpPr>
          <p:cNvPr id="3" name="Tartalom helye 2">
            <a:extLst>
              <a:ext uri="{FF2B5EF4-FFF2-40B4-BE49-F238E27FC236}">
                <a16:creationId xmlns:a16="http://schemas.microsoft.com/office/drawing/2014/main" id="{8C090BC2-312E-47CE-B68A-0696AA763363}"/>
              </a:ext>
            </a:extLst>
          </p:cNvPr>
          <p:cNvSpPr>
            <a:spLocks noGrp="1"/>
          </p:cNvSpPr>
          <p:nvPr>
            <p:ph idx="1"/>
          </p:nvPr>
        </p:nvSpPr>
        <p:spPr/>
        <p:txBody>
          <a:bodyPr/>
          <a:lstStyle/>
          <a:p>
            <a:endParaRPr lang="hu-HU"/>
          </a:p>
        </p:txBody>
      </p:sp>
      <p:pic>
        <p:nvPicPr>
          <p:cNvPr id="4" name="Kép 3">
            <a:extLst>
              <a:ext uri="{FF2B5EF4-FFF2-40B4-BE49-F238E27FC236}">
                <a16:creationId xmlns:a16="http://schemas.microsoft.com/office/drawing/2014/main" id="{34C1FDB1-29F6-4370-B541-7BDB6915399B}"/>
              </a:ext>
            </a:extLst>
          </p:cNvPr>
          <p:cNvPicPr>
            <a:picLocks noChangeAspect="1"/>
          </p:cNvPicPr>
          <p:nvPr/>
        </p:nvPicPr>
        <p:blipFill>
          <a:blip r:embed="rId2"/>
          <a:stretch>
            <a:fillRect/>
          </a:stretch>
        </p:blipFill>
        <p:spPr>
          <a:xfrm>
            <a:off x="0" y="1228208"/>
            <a:ext cx="12192000" cy="5845374"/>
          </a:xfrm>
          <a:prstGeom prst="rect">
            <a:avLst/>
          </a:prstGeom>
        </p:spPr>
      </p:pic>
    </p:spTree>
    <p:extLst>
      <p:ext uri="{BB962C8B-B14F-4D97-AF65-F5344CB8AC3E}">
        <p14:creationId xmlns:p14="http://schemas.microsoft.com/office/powerpoint/2010/main" val="886395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642E9-55A7-944D-ACF4-2AD3C28B48D8}"/>
              </a:ext>
            </a:extLst>
          </p:cNvPr>
          <p:cNvSpPr>
            <a:spLocks noGrp="1"/>
          </p:cNvSpPr>
          <p:nvPr>
            <p:ph type="title"/>
          </p:nvPr>
        </p:nvSpPr>
        <p:spPr/>
        <p:txBody>
          <a:bodyPr/>
          <a:lstStyle/>
          <a:p>
            <a:r>
              <a:rPr lang="hu-HU"/>
              <a:t>PowerBI</a:t>
            </a:r>
          </a:p>
        </p:txBody>
      </p:sp>
      <p:sp>
        <p:nvSpPr>
          <p:cNvPr id="3" name="Text Placeholder 2">
            <a:extLst>
              <a:ext uri="{FF2B5EF4-FFF2-40B4-BE49-F238E27FC236}">
                <a16:creationId xmlns:a16="http://schemas.microsoft.com/office/drawing/2014/main" id="{C7C78C05-EEAD-7546-98B2-F2EE27DC04CB}"/>
              </a:ext>
            </a:extLst>
          </p:cNvPr>
          <p:cNvSpPr>
            <a:spLocks noGrp="1"/>
          </p:cNvSpPr>
          <p:nvPr>
            <p:ph type="body" idx="1"/>
          </p:nvPr>
        </p:nvSpPr>
        <p:spPr/>
        <p:txBody>
          <a:bodyPr/>
          <a:lstStyle/>
          <a:p>
            <a:r>
              <a:rPr lang="hu-HU"/>
              <a:t>Piacvezető üzleti intelligencia eszköz</a:t>
            </a:r>
          </a:p>
        </p:txBody>
      </p:sp>
      <p:sp>
        <p:nvSpPr>
          <p:cNvPr id="4" name="Slide Number Placeholder 3">
            <a:extLst>
              <a:ext uri="{FF2B5EF4-FFF2-40B4-BE49-F238E27FC236}">
                <a16:creationId xmlns:a16="http://schemas.microsoft.com/office/drawing/2014/main" id="{6BE2811A-063A-1A43-94C7-1CC3B258B4AD}"/>
              </a:ext>
            </a:extLst>
          </p:cNvPr>
          <p:cNvSpPr>
            <a:spLocks noGrp="1"/>
          </p:cNvSpPr>
          <p:nvPr>
            <p:ph type="sldNum" sz="quarter" idx="12"/>
          </p:nvPr>
        </p:nvSpPr>
        <p:spPr/>
        <p:txBody>
          <a:bodyPr/>
          <a:lstStyle/>
          <a:p>
            <a:fld id="{6D22F896-40B5-4ADD-8801-0D06FADFA095}" type="slidenum">
              <a:rPr lang="en-US" dirty="0"/>
              <a:t>27</a:t>
            </a:fld>
            <a:endParaRPr lang="en-US" dirty="0"/>
          </a:p>
        </p:txBody>
      </p:sp>
    </p:spTree>
    <p:extLst>
      <p:ext uri="{BB962C8B-B14F-4D97-AF65-F5344CB8AC3E}">
        <p14:creationId xmlns:p14="http://schemas.microsoft.com/office/powerpoint/2010/main" val="3350711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E26742B-15FC-8E4D-B8E4-58BAEA51E374}"/>
              </a:ext>
            </a:extLst>
          </p:cNvPr>
          <p:cNvSpPr>
            <a:spLocks noGrp="1"/>
          </p:cNvSpPr>
          <p:nvPr>
            <p:ph type="title"/>
          </p:nvPr>
        </p:nvSpPr>
        <p:spPr/>
        <p:txBody>
          <a:bodyPr/>
          <a:lstStyle/>
          <a:p>
            <a:r>
              <a:rPr lang="hu-HU"/>
              <a:t>PowerBI</a:t>
            </a:r>
          </a:p>
        </p:txBody>
      </p:sp>
      <p:sp>
        <p:nvSpPr>
          <p:cNvPr id="6" name="Content Placeholder 5">
            <a:extLst>
              <a:ext uri="{FF2B5EF4-FFF2-40B4-BE49-F238E27FC236}">
                <a16:creationId xmlns:a16="http://schemas.microsoft.com/office/drawing/2014/main" id="{680EFB8E-5ABD-6546-B467-27EFE12A81DA}"/>
              </a:ext>
            </a:extLst>
          </p:cNvPr>
          <p:cNvSpPr>
            <a:spLocks noGrp="1"/>
          </p:cNvSpPr>
          <p:nvPr>
            <p:ph idx="1"/>
          </p:nvPr>
        </p:nvSpPr>
        <p:spPr/>
        <p:txBody>
          <a:bodyPr/>
          <a:lstStyle/>
          <a:p>
            <a:r>
              <a:rPr lang="hu-HU"/>
              <a:t>Piacvezető üzleti elemző megoldás (Gartner Magic Quadrant for Magic Quadrant for Analytics and Business Intelligence Platforms 2019, 2020)</a:t>
            </a:r>
          </a:p>
          <a:p>
            <a:r>
              <a:rPr lang="hu-HU">
                <a:hlinkClick r:id="rId3"/>
              </a:rPr>
              <a:t>https://powerbi.microsoft.com/en-us/</a:t>
            </a:r>
            <a:r>
              <a:rPr lang="hu-HU"/>
              <a:t>  </a:t>
            </a:r>
          </a:p>
          <a:p>
            <a:r>
              <a:rPr lang="hu-HU"/>
              <a:t>Letöltés: </a:t>
            </a:r>
            <a:r>
              <a:rPr lang="hu-HU">
                <a:hlinkClick r:id="rId4"/>
              </a:rPr>
              <a:t>https://www.microsoft.com/hu-HU/download/details.aspx?id=45331</a:t>
            </a:r>
            <a:r>
              <a:rPr lang="hu-HU"/>
              <a:t> </a:t>
            </a:r>
          </a:p>
          <a:p>
            <a:r>
              <a:rPr lang="hu-HU"/>
              <a:t>Önkiszolgáló, interaktív adatvizualizációk, dashboardok, jelentések készítésére.</a:t>
            </a:r>
          </a:p>
          <a:p>
            <a:r>
              <a:rPr lang="hu-HU"/>
              <a:t>100+  támogatott adatformátum, adatforrás.</a:t>
            </a:r>
          </a:p>
          <a:p>
            <a:r>
              <a:rPr lang="hu-HU"/>
              <a:t>Eredmények megosztása, publikálása (mobil, szerver, weboldalba beágyazás)</a:t>
            </a:r>
          </a:p>
          <a:p>
            <a:r>
              <a:rPr lang="hu-HU"/>
              <a:t>Vizuális történetmesélés, adatújságírás eszköz</a:t>
            </a:r>
          </a:p>
        </p:txBody>
      </p:sp>
      <p:sp>
        <p:nvSpPr>
          <p:cNvPr id="4" name="Slide Number Placeholder 3">
            <a:extLst>
              <a:ext uri="{FF2B5EF4-FFF2-40B4-BE49-F238E27FC236}">
                <a16:creationId xmlns:a16="http://schemas.microsoft.com/office/drawing/2014/main" id="{C5243BD0-6D43-7348-8EF7-C09F1A4F1E3E}"/>
              </a:ext>
            </a:extLst>
          </p:cNvPr>
          <p:cNvSpPr>
            <a:spLocks noGrp="1"/>
          </p:cNvSpPr>
          <p:nvPr>
            <p:ph type="sldNum" sz="quarter" idx="12"/>
          </p:nvPr>
        </p:nvSpPr>
        <p:spPr/>
        <p:txBody>
          <a:bodyPr/>
          <a:lstStyle/>
          <a:p>
            <a:fld id="{6D22F896-40B5-4ADD-8801-0D06FADFA095}" type="slidenum">
              <a:rPr lang="en-US" dirty="0"/>
              <a:t>28</a:t>
            </a:fld>
            <a:endParaRPr lang="en-US" dirty="0"/>
          </a:p>
        </p:txBody>
      </p:sp>
      <p:pic>
        <p:nvPicPr>
          <p:cNvPr id="8" name="Picture 7">
            <a:extLst>
              <a:ext uri="{FF2B5EF4-FFF2-40B4-BE49-F238E27FC236}">
                <a16:creationId xmlns:a16="http://schemas.microsoft.com/office/drawing/2014/main" id="{B31556EB-2A82-8C4D-A91E-9B79A478FC8D}"/>
              </a:ext>
            </a:extLst>
          </p:cNvPr>
          <p:cNvPicPr>
            <a:picLocks noChangeAspect="1"/>
          </p:cNvPicPr>
          <p:nvPr/>
        </p:nvPicPr>
        <p:blipFill>
          <a:blip r:embed="rId5"/>
          <a:stretch>
            <a:fillRect/>
          </a:stretch>
        </p:blipFill>
        <p:spPr>
          <a:xfrm>
            <a:off x="6400800" y="3818760"/>
            <a:ext cx="5731137" cy="3039240"/>
          </a:xfrm>
          <a:prstGeom prst="rect">
            <a:avLst/>
          </a:prstGeom>
        </p:spPr>
      </p:pic>
    </p:spTree>
    <p:extLst>
      <p:ext uri="{BB962C8B-B14F-4D97-AF65-F5344CB8AC3E}">
        <p14:creationId xmlns:p14="http://schemas.microsoft.com/office/powerpoint/2010/main" val="3831743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10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54BC7-66CC-7D4C-967A-FD50ABFCDCFE}"/>
              </a:ext>
            </a:extLst>
          </p:cNvPr>
          <p:cNvSpPr>
            <a:spLocks noGrp="1"/>
          </p:cNvSpPr>
          <p:nvPr>
            <p:ph type="title"/>
          </p:nvPr>
        </p:nvSpPr>
        <p:spPr/>
        <p:txBody>
          <a:bodyPr>
            <a:noAutofit/>
          </a:bodyPr>
          <a:lstStyle/>
          <a:p>
            <a:r>
              <a:rPr lang="hu-HU" sz="3600"/>
              <a:t>Gartner Magic Quadrant for Magic Quadrant for Analytics and Business Intelligence Platforms, 2020</a:t>
            </a:r>
          </a:p>
        </p:txBody>
      </p:sp>
      <p:sp>
        <p:nvSpPr>
          <p:cNvPr id="3" name="Content Placeholder 2">
            <a:extLst>
              <a:ext uri="{FF2B5EF4-FFF2-40B4-BE49-F238E27FC236}">
                <a16:creationId xmlns:a16="http://schemas.microsoft.com/office/drawing/2014/main" id="{3154BB04-352E-754E-9D2C-8533EF24F636}"/>
              </a:ext>
            </a:extLst>
          </p:cNvPr>
          <p:cNvSpPr>
            <a:spLocks noGrp="1"/>
          </p:cNvSpPr>
          <p:nvPr>
            <p:ph idx="1"/>
          </p:nvPr>
        </p:nvSpPr>
        <p:spPr/>
        <p:txBody>
          <a:bodyPr/>
          <a:lstStyle/>
          <a:p>
            <a:endParaRPr lang="hu-HU"/>
          </a:p>
        </p:txBody>
      </p:sp>
      <p:sp>
        <p:nvSpPr>
          <p:cNvPr id="4" name="Slide Number Placeholder 3">
            <a:extLst>
              <a:ext uri="{FF2B5EF4-FFF2-40B4-BE49-F238E27FC236}">
                <a16:creationId xmlns:a16="http://schemas.microsoft.com/office/drawing/2014/main" id="{EF8C19E4-6B67-8244-9908-C2BB4D5BF7E0}"/>
              </a:ext>
            </a:extLst>
          </p:cNvPr>
          <p:cNvSpPr>
            <a:spLocks noGrp="1"/>
          </p:cNvSpPr>
          <p:nvPr>
            <p:ph type="sldNum" sz="quarter" idx="12"/>
          </p:nvPr>
        </p:nvSpPr>
        <p:spPr/>
        <p:txBody>
          <a:bodyPr/>
          <a:lstStyle/>
          <a:p>
            <a:fld id="{6D22F896-40B5-4ADD-8801-0D06FADFA095}" type="slidenum">
              <a:rPr lang="en-US" dirty="0"/>
              <a:t>29</a:t>
            </a:fld>
            <a:endParaRPr lang="en-US" dirty="0"/>
          </a:p>
        </p:txBody>
      </p:sp>
      <p:sp>
        <p:nvSpPr>
          <p:cNvPr id="5" name="Rectangle 2">
            <a:extLst>
              <a:ext uri="{FF2B5EF4-FFF2-40B4-BE49-F238E27FC236}">
                <a16:creationId xmlns:a16="http://schemas.microsoft.com/office/drawing/2014/main" id="{3C3636C8-00A1-3944-B959-B045116F926B}"/>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u-HU"/>
          </a:p>
        </p:txBody>
      </p:sp>
      <p:pic>
        <p:nvPicPr>
          <p:cNvPr id="2049" name="Picture 100" descr="Magic Quadrant for Analytics and Business Intelligence Platforms">
            <a:extLst>
              <a:ext uri="{FF2B5EF4-FFF2-40B4-BE49-F238E27FC236}">
                <a16:creationId xmlns:a16="http://schemas.microsoft.com/office/drawing/2014/main" id="{0441E024-EE88-E949-B6B6-D025DA346F39}"/>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313915" y="1273941"/>
            <a:ext cx="5584059" cy="5584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244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a:extLst>
              <a:ext uri="{FF2B5EF4-FFF2-40B4-BE49-F238E27FC236}">
                <a16:creationId xmlns:a16="http://schemas.microsoft.com/office/drawing/2014/main" id="{DC30D3AC-26BF-4A2F-88CD-F25F410267C6}"/>
              </a:ext>
            </a:extLst>
          </p:cNvPr>
          <p:cNvSpPr>
            <a:spLocks noGrp="1"/>
          </p:cNvSpPr>
          <p:nvPr>
            <p:ph type="title"/>
          </p:nvPr>
        </p:nvSpPr>
        <p:spPr/>
        <p:txBody>
          <a:bodyPr/>
          <a:lstStyle/>
          <a:p>
            <a:r>
              <a:rPr lang="hu-HU" dirty="0"/>
              <a:t>Excel adatelemzés</a:t>
            </a:r>
          </a:p>
        </p:txBody>
      </p:sp>
      <p:sp>
        <p:nvSpPr>
          <p:cNvPr id="6" name="Szöveg helye 5">
            <a:extLst>
              <a:ext uri="{FF2B5EF4-FFF2-40B4-BE49-F238E27FC236}">
                <a16:creationId xmlns:a16="http://schemas.microsoft.com/office/drawing/2014/main" id="{EA05FC26-290B-4226-99A4-7254F43878A4}"/>
              </a:ext>
            </a:extLst>
          </p:cNvPr>
          <p:cNvSpPr>
            <a:spLocks noGrp="1"/>
          </p:cNvSpPr>
          <p:nvPr>
            <p:ph type="body" idx="1"/>
          </p:nvPr>
        </p:nvSpPr>
        <p:spPr/>
        <p:txBody>
          <a:bodyPr/>
          <a:lstStyle/>
          <a:p>
            <a:endParaRPr lang="hu-HU"/>
          </a:p>
        </p:txBody>
      </p:sp>
      <p:sp>
        <p:nvSpPr>
          <p:cNvPr id="4" name="Dia számának helye 3">
            <a:extLst>
              <a:ext uri="{FF2B5EF4-FFF2-40B4-BE49-F238E27FC236}">
                <a16:creationId xmlns:a16="http://schemas.microsoft.com/office/drawing/2014/main" id="{D22AC2EF-9199-48A3-AA78-3B797A8B4C52}"/>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4248459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age17image52260848">
            <a:extLst>
              <a:ext uri="{FF2B5EF4-FFF2-40B4-BE49-F238E27FC236}">
                <a16:creationId xmlns:a16="http://schemas.microsoft.com/office/drawing/2014/main" id="{E5FE1790-6495-DA48-BBF0-3B954EF63C0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586595" y="68263"/>
            <a:ext cx="11018810" cy="6721475"/>
          </a:xfrm>
          <a:prstGeom prst="rect">
            <a:avLst/>
          </a:prstGeom>
          <a:solidFill>
            <a:srgbClr val="FFFFFF"/>
          </a:solidFill>
        </p:spPr>
      </p:pic>
      <p:sp>
        <p:nvSpPr>
          <p:cNvPr id="4" name="Slide Number Placeholder 3" hidden="1">
            <a:extLst>
              <a:ext uri="{FF2B5EF4-FFF2-40B4-BE49-F238E27FC236}">
                <a16:creationId xmlns:a16="http://schemas.microsoft.com/office/drawing/2014/main" id="{62DFA53D-C5E8-B84A-B9E7-44E373CC2E1B}"/>
              </a:ext>
            </a:extLst>
          </p:cNvPr>
          <p:cNvSpPr>
            <a:spLocks noGrp="1"/>
          </p:cNvSpPr>
          <p:nvPr>
            <p:ph type="sldNum" sz="quarter" idx="12"/>
          </p:nvPr>
        </p:nvSpPr>
        <p:spPr/>
        <p:txBody>
          <a:bodyPr/>
          <a:lstStyle/>
          <a:p>
            <a:pPr>
              <a:spcAft>
                <a:spcPts val="600"/>
              </a:spcAft>
            </a:pPr>
            <a:fld id="{6D22F896-40B5-4ADD-8801-0D06FADFA095}" type="slidenum">
              <a:rPr lang="en-US" dirty="0"/>
              <a:pPr>
                <a:spcAft>
                  <a:spcPts val="600"/>
                </a:spcAft>
              </a:pPr>
              <a:t>30</a:t>
            </a:fld>
            <a:endParaRPr lang="en-US"/>
          </a:p>
        </p:txBody>
      </p:sp>
      <p:pic>
        <p:nvPicPr>
          <p:cNvPr id="1025" name="Picture 1" descr="page17image52260848">
            <a:extLst>
              <a:ext uri="{FF2B5EF4-FFF2-40B4-BE49-F238E27FC236}">
                <a16:creationId xmlns:a16="http://schemas.microsoft.com/office/drawing/2014/main" id="{8D0338C0-5C2C-A94E-B8E9-72720A109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735800" cy="1201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100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CC69A6-2261-6F4A-ABFB-4DBD0A45A18F}"/>
              </a:ext>
            </a:extLst>
          </p:cNvPr>
          <p:cNvSpPr>
            <a:spLocks noGrp="1"/>
          </p:cNvSpPr>
          <p:nvPr>
            <p:ph type="title"/>
          </p:nvPr>
        </p:nvSpPr>
        <p:spPr/>
        <p:txBody>
          <a:bodyPr/>
          <a:lstStyle/>
          <a:p>
            <a:r>
              <a:rPr lang="hu-HU"/>
              <a:t>Néhány interaktív PowerBI példa</a:t>
            </a:r>
          </a:p>
        </p:txBody>
      </p:sp>
      <p:sp>
        <p:nvSpPr>
          <p:cNvPr id="6" name="Content Placeholder 5">
            <a:extLst>
              <a:ext uri="{FF2B5EF4-FFF2-40B4-BE49-F238E27FC236}">
                <a16:creationId xmlns:a16="http://schemas.microsoft.com/office/drawing/2014/main" id="{7E7F037B-1CA2-C641-8C5E-7E691C1B7623}"/>
              </a:ext>
            </a:extLst>
          </p:cNvPr>
          <p:cNvSpPr>
            <a:spLocks noGrp="1"/>
          </p:cNvSpPr>
          <p:nvPr>
            <p:ph idx="1"/>
          </p:nvPr>
        </p:nvSpPr>
        <p:spPr>
          <a:xfrm>
            <a:off x="811569" y="1315622"/>
            <a:ext cx="4867212" cy="4736186"/>
          </a:xfrm>
        </p:spPr>
        <p:txBody>
          <a:bodyPr/>
          <a:lstStyle/>
          <a:p>
            <a:r>
              <a:rPr lang="hu-HU"/>
              <a:t>Koronavírus vizualizáció: </a:t>
            </a:r>
            <a:r>
              <a:rPr lang="hu-HU">
                <a:hlinkClick r:id="rId2"/>
              </a:rPr>
              <a:t>https://dataexpert.hu/koronavirus</a:t>
            </a:r>
            <a:r>
              <a:rPr lang="hu-HU"/>
              <a:t> </a:t>
            </a:r>
          </a:p>
          <a:p>
            <a:r>
              <a:rPr lang="hu-HU"/>
              <a:t>Shakespeare: PowerBI vizualizáció Azure Text Analytics API segítségével az egyes darabok szövegének elemzéséből, azonosítva többek között a hangulat változását: </a:t>
            </a:r>
            <a:r>
              <a:rPr lang="hu-HU">
                <a:hlinkClick r:id="rId3"/>
              </a:rPr>
              <a:t>https://news.microsoft.com/en-gb/2019/04/23/breaking-bard-using-microsoft-ai-to-unlock-shakespeares-greatest-works/</a:t>
            </a:r>
            <a:r>
              <a:rPr lang="hu-HU"/>
              <a:t> </a:t>
            </a:r>
          </a:p>
          <a:p>
            <a:r>
              <a:rPr lang="hu-HU"/>
              <a:t>MNB befektetési alapok statisztikája: </a:t>
            </a:r>
            <a:r>
              <a:rPr lang="hu-HU">
                <a:hlinkClick r:id="rId4"/>
              </a:rPr>
              <a:t>https://staifs.mnb.hu/reports/powerbi/sta_ifs/BefAlapok_HU?rs:embed=true</a:t>
            </a:r>
            <a:r>
              <a:rPr lang="hu-HU"/>
              <a:t> </a:t>
            </a:r>
          </a:p>
        </p:txBody>
      </p:sp>
      <p:sp>
        <p:nvSpPr>
          <p:cNvPr id="3" name="Slide Number Placeholder 2">
            <a:extLst>
              <a:ext uri="{FF2B5EF4-FFF2-40B4-BE49-F238E27FC236}">
                <a16:creationId xmlns:a16="http://schemas.microsoft.com/office/drawing/2014/main" id="{4B480DF8-00DA-F847-B57A-6E72878A307E}"/>
              </a:ext>
            </a:extLst>
          </p:cNvPr>
          <p:cNvSpPr>
            <a:spLocks noGrp="1"/>
          </p:cNvSpPr>
          <p:nvPr>
            <p:ph type="sldNum" sz="quarter" idx="12"/>
          </p:nvPr>
        </p:nvSpPr>
        <p:spPr/>
        <p:txBody>
          <a:bodyPr/>
          <a:lstStyle/>
          <a:p>
            <a:fld id="{4CCFAC09-9891-B14F-8C60-CFC3102B2DAB}" type="slidenum">
              <a:rPr lang="en-US" smtClean="0"/>
              <a:t>31</a:t>
            </a:fld>
            <a:endParaRPr lang="en-US"/>
          </a:p>
        </p:txBody>
      </p:sp>
      <p:pic>
        <p:nvPicPr>
          <p:cNvPr id="7" name="Picture 6">
            <a:extLst>
              <a:ext uri="{FF2B5EF4-FFF2-40B4-BE49-F238E27FC236}">
                <a16:creationId xmlns:a16="http://schemas.microsoft.com/office/drawing/2014/main" id="{AA62174A-0221-B941-9EBB-96491C45A4EC}"/>
              </a:ext>
            </a:extLst>
          </p:cNvPr>
          <p:cNvPicPr>
            <a:picLocks noChangeAspect="1"/>
          </p:cNvPicPr>
          <p:nvPr/>
        </p:nvPicPr>
        <p:blipFill>
          <a:blip r:embed="rId5"/>
          <a:stretch>
            <a:fillRect/>
          </a:stretch>
        </p:blipFill>
        <p:spPr>
          <a:xfrm>
            <a:off x="5678781" y="1315623"/>
            <a:ext cx="6455411" cy="3571688"/>
          </a:xfrm>
          <a:prstGeom prst="rect">
            <a:avLst/>
          </a:prstGeom>
        </p:spPr>
      </p:pic>
    </p:spTree>
    <p:extLst>
      <p:ext uri="{BB962C8B-B14F-4D97-AF65-F5344CB8AC3E}">
        <p14:creationId xmlns:p14="http://schemas.microsoft.com/office/powerpoint/2010/main" val="33510066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descr="page5image52691984">
            <a:extLst>
              <a:ext uri="{FF2B5EF4-FFF2-40B4-BE49-F238E27FC236}">
                <a16:creationId xmlns:a16="http://schemas.microsoft.com/office/drawing/2014/main" id="{BA0DB096-0529-9E41-9F31-D9735954149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0650" y="351695"/>
            <a:ext cx="11950700" cy="6154610"/>
          </a:xfrm>
          <a:prstGeom prst="rect">
            <a:avLst/>
          </a:prstGeom>
          <a:solidFill>
            <a:srgbClr val="FFFFFF"/>
          </a:solidFill>
        </p:spPr>
      </p:pic>
      <p:sp>
        <p:nvSpPr>
          <p:cNvPr id="4" name="Slide Number Placeholder 3" hidden="1">
            <a:extLst>
              <a:ext uri="{FF2B5EF4-FFF2-40B4-BE49-F238E27FC236}">
                <a16:creationId xmlns:a16="http://schemas.microsoft.com/office/drawing/2014/main" id="{6C1993A0-42A4-2F4D-87F6-BA67FC1E07EE}"/>
              </a:ext>
            </a:extLst>
          </p:cNvPr>
          <p:cNvSpPr>
            <a:spLocks noGrp="1"/>
          </p:cNvSpPr>
          <p:nvPr>
            <p:ph type="sldNum" sz="quarter" idx="12"/>
          </p:nvPr>
        </p:nvSpPr>
        <p:spPr/>
        <p:txBody>
          <a:bodyPr/>
          <a:lstStyle/>
          <a:p>
            <a:pPr>
              <a:spcAft>
                <a:spcPts val="600"/>
              </a:spcAft>
            </a:pPr>
            <a:fld id="{6D22F896-40B5-4ADD-8801-0D06FADFA095}" type="slidenum">
              <a:rPr lang="en-US" dirty="0"/>
              <a:pPr>
                <a:spcAft>
                  <a:spcPts val="600"/>
                </a:spcAft>
              </a:pPr>
              <a:t>32</a:t>
            </a:fld>
            <a:endParaRPr lang="en-US"/>
          </a:p>
        </p:txBody>
      </p:sp>
    </p:spTree>
    <p:extLst>
      <p:ext uri="{BB962C8B-B14F-4D97-AF65-F5344CB8AC3E}">
        <p14:creationId xmlns:p14="http://schemas.microsoft.com/office/powerpoint/2010/main" val="2181125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3017A-67C9-C543-B7C3-9884689FB1DC}"/>
              </a:ext>
            </a:extLst>
          </p:cNvPr>
          <p:cNvSpPr>
            <a:spLocks noGrp="1"/>
          </p:cNvSpPr>
          <p:nvPr>
            <p:ph type="title"/>
          </p:nvPr>
        </p:nvSpPr>
        <p:spPr/>
        <p:txBody>
          <a:bodyPr/>
          <a:lstStyle/>
          <a:p>
            <a:r>
              <a:rPr lang="hu-HU"/>
              <a:t>Adatforrások (példa)</a:t>
            </a:r>
          </a:p>
        </p:txBody>
      </p:sp>
      <p:pic>
        <p:nvPicPr>
          <p:cNvPr id="5" name="Content Placeholder 4">
            <a:extLst>
              <a:ext uri="{FF2B5EF4-FFF2-40B4-BE49-F238E27FC236}">
                <a16:creationId xmlns:a16="http://schemas.microsoft.com/office/drawing/2014/main" id="{6F7E4CC4-A7C2-5143-97E6-21106271A736}"/>
              </a:ext>
            </a:extLst>
          </p:cNvPr>
          <p:cNvPicPr>
            <a:picLocks noGrp="1" noChangeAspect="1"/>
          </p:cNvPicPr>
          <p:nvPr>
            <p:ph idx="1"/>
          </p:nvPr>
        </p:nvPicPr>
        <p:blipFill>
          <a:blip r:embed="rId2"/>
          <a:stretch>
            <a:fillRect/>
          </a:stretch>
        </p:blipFill>
        <p:spPr>
          <a:xfrm>
            <a:off x="5580221" y="1372392"/>
            <a:ext cx="6551124" cy="5349083"/>
          </a:xfrm>
          <a:prstGeom prst="rect">
            <a:avLst/>
          </a:prstGeom>
        </p:spPr>
      </p:pic>
      <p:sp>
        <p:nvSpPr>
          <p:cNvPr id="4" name="Slide Number Placeholder 3">
            <a:extLst>
              <a:ext uri="{FF2B5EF4-FFF2-40B4-BE49-F238E27FC236}">
                <a16:creationId xmlns:a16="http://schemas.microsoft.com/office/drawing/2014/main" id="{98E31A96-7E06-CB44-967B-12A0171FAEEE}"/>
              </a:ext>
            </a:extLst>
          </p:cNvPr>
          <p:cNvSpPr>
            <a:spLocks noGrp="1"/>
          </p:cNvSpPr>
          <p:nvPr>
            <p:ph type="sldNum" sz="quarter" idx="12"/>
          </p:nvPr>
        </p:nvSpPr>
        <p:spPr/>
        <p:txBody>
          <a:bodyPr/>
          <a:lstStyle/>
          <a:p>
            <a:fld id="{6D22F896-40B5-4ADD-8801-0D06FADFA095}" type="slidenum">
              <a:rPr lang="en-US" dirty="0"/>
              <a:t>33</a:t>
            </a:fld>
            <a:endParaRPr lang="en-US" dirty="0"/>
          </a:p>
        </p:txBody>
      </p:sp>
      <p:pic>
        <p:nvPicPr>
          <p:cNvPr id="2049" name="Picture 1" descr="page20image52207120">
            <a:extLst>
              <a:ext uri="{FF2B5EF4-FFF2-40B4-BE49-F238E27FC236}">
                <a16:creationId xmlns:a16="http://schemas.microsoft.com/office/drawing/2014/main" id="{7F47A38A-BC25-7046-9700-398B8563FA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958" y="1139409"/>
            <a:ext cx="5069277" cy="5527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444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ím 5">
            <a:extLst>
              <a:ext uri="{FF2B5EF4-FFF2-40B4-BE49-F238E27FC236}">
                <a16:creationId xmlns:a16="http://schemas.microsoft.com/office/drawing/2014/main" id="{D049C693-932E-485F-AE26-73B908233796}"/>
              </a:ext>
            </a:extLst>
          </p:cNvPr>
          <p:cNvSpPr>
            <a:spLocks noGrp="1"/>
          </p:cNvSpPr>
          <p:nvPr>
            <p:ph type="title"/>
          </p:nvPr>
        </p:nvSpPr>
        <p:spPr/>
        <p:txBody>
          <a:bodyPr>
            <a:normAutofit fontScale="90000"/>
          </a:bodyPr>
          <a:lstStyle/>
          <a:p>
            <a:r>
              <a:rPr lang="hu-HU" dirty="0" err="1"/>
              <a:t>Azure</a:t>
            </a:r>
            <a:r>
              <a:rPr lang="hu-HU" dirty="0"/>
              <a:t> </a:t>
            </a:r>
            <a:r>
              <a:rPr lang="hu-HU" dirty="0" err="1"/>
              <a:t>Cognitive</a:t>
            </a:r>
            <a:r>
              <a:rPr lang="hu-HU" dirty="0"/>
              <a:t> </a:t>
            </a:r>
            <a:r>
              <a:rPr lang="hu-HU" dirty="0" err="1"/>
              <a:t>Services</a:t>
            </a:r>
            <a:r>
              <a:rPr lang="hu-HU" dirty="0"/>
              <a:t> használata </a:t>
            </a:r>
            <a:r>
              <a:rPr lang="hu-HU" dirty="0" err="1"/>
              <a:t>Power</a:t>
            </a:r>
            <a:r>
              <a:rPr lang="hu-HU" dirty="0"/>
              <a:t> BI-ban</a:t>
            </a:r>
          </a:p>
        </p:txBody>
      </p:sp>
      <p:sp>
        <p:nvSpPr>
          <p:cNvPr id="7" name="Szöveg helye 6">
            <a:extLst>
              <a:ext uri="{FF2B5EF4-FFF2-40B4-BE49-F238E27FC236}">
                <a16:creationId xmlns:a16="http://schemas.microsoft.com/office/drawing/2014/main" id="{FA870EC7-313F-41A4-B5B8-F04DB2DFB32B}"/>
              </a:ext>
            </a:extLst>
          </p:cNvPr>
          <p:cNvSpPr>
            <a:spLocks noGrp="1"/>
          </p:cNvSpPr>
          <p:nvPr>
            <p:ph type="body" idx="1"/>
          </p:nvPr>
        </p:nvSpPr>
        <p:spPr/>
        <p:txBody>
          <a:bodyPr/>
          <a:lstStyle/>
          <a:p>
            <a:r>
              <a:rPr lang="hu-HU"/>
              <a:t>Példa lépésről-lépésre</a:t>
            </a:r>
          </a:p>
        </p:txBody>
      </p:sp>
      <p:sp>
        <p:nvSpPr>
          <p:cNvPr id="3" name="Dia számának helye 2">
            <a:extLst>
              <a:ext uri="{FF2B5EF4-FFF2-40B4-BE49-F238E27FC236}">
                <a16:creationId xmlns:a16="http://schemas.microsoft.com/office/drawing/2014/main" id="{E77566C6-AB5F-40AE-BA4C-F6865C456C44}"/>
              </a:ext>
            </a:extLst>
          </p:cNvPr>
          <p:cNvSpPr>
            <a:spLocks noGrp="1"/>
          </p:cNvSpPr>
          <p:nvPr>
            <p:ph type="sldNum" sz="quarter" idx="12"/>
          </p:nvPr>
        </p:nvSpPr>
        <p:spPr/>
        <p:txBody>
          <a:bodyPr/>
          <a:lstStyle/>
          <a:p>
            <a:fld id="{5AE1514C-5E56-4738-A1FF-4B1CFD2A3E36}" type="slidenum">
              <a:rPr lang="en-US" smtClean="0"/>
              <a:t>34</a:t>
            </a:fld>
            <a:endParaRPr lang="en-US"/>
          </a:p>
        </p:txBody>
      </p:sp>
    </p:spTree>
    <p:extLst>
      <p:ext uri="{BB962C8B-B14F-4D97-AF65-F5344CB8AC3E}">
        <p14:creationId xmlns:p14="http://schemas.microsoft.com/office/powerpoint/2010/main" val="24635079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ím 4">
            <a:extLst>
              <a:ext uri="{FF2B5EF4-FFF2-40B4-BE49-F238E27FC236}">
                <a16:creationId xmlns:a16="http://schemas.microsoft.com/office/drawing/2014/main" id="{554211AB-71CA-4487-AC6D-C1AF0E66A5DD}"/>
              </a:ext>
            </a:extLst>
          </p:cNvPr>
          <p:cNvSpPr>
            <a:spLocks noGrp="1"/>
          </p:cNvSpPr>
          <p:nvPr>
            <p:ph type="title"/>
          </p:nvPr>
        </p:nvSpPr>
        <p:spPr/>
        <p:txBody>
          <a:bodyPr/>
          <a:lstStyle/>
          <a:p>
            <a:r>
              <a:rPr lang="hu-HU" dirty="0"/>
              <a:t>Szövegelemzés</a:t>
            </a:r>
          </a:p>
        </p:txBody>
      </p:sp>
      <p:sp>
        <p:nvSpPr>
          <p:cNvPr id="6" name="Tartalom helye 5">
            <a:extLst>
              <a:ext uri="{FF2B5EF4-FFF2-40B4-BE49-F238E27FC236}">
                <a16:creationId xmlns:a16="http://schemas.microsoft.com/office/drawing/2014/main" id="{68CF6ECD-D2F4-4468-91CF-1A2953AD81C1}"/>
              </a:ext>
            </a:extLst>
          </p:cNvPr>
          <p:cNvSpPr>
            <a:spLocks noGrp="1"/>
          </p:cNvSpPr>
          <p:nvPr>
            <p:ph idx="1"/>
          </p:nvPr>
        </p:nvSpPr>
        <p:spPr/>
        <p:txBody>
          <a:bodyPr/>
          <a:lstStyle/>
          <a:p>
            <a:r>
              <a:rPr lang="hu-HU" dirty="0"/>
              <a:t>Vélemények értékelése az alábbi (FabrikamComments.csv) adatforrás használatával:</a:t>
            </a:r>
          </a:p>
          <a:p>
            <a:endParaRPr lang="hu-HU" dirty="0"/>
          </a:p>
          <a:p>
            <a:endParaRPr lang="hu-HU" dirty="0"/>
          </a:p>
        </p:txBody>
      </p:sp>
      <p:sp>
        <p:nvSpPr>
          <p:cNvPr id="4" name="Dia számának helye 3">
            <a:extLst>
              <a:ext uri="{FF2B5EF4-FFF2-40B4-BE49-F238E27FC236}">
                <a16:creationId xmlns:a16="http://schemas.microsoft.com/office/drawing/2014/main" id="{2ABB777B-E23D-47BB-A933-6F81B74E4C2D}"/>
              </a:ext>
            </a:extLst>
          </p:cNvPr>
          <p:cNvSpPr>
            <a:spLocks noGrp="1"/>
          </p:cNvSpPr>
          <p:nvPr>
            <p:ph type="sldNum" sz="quarter" idx="12"/>
          </p:nvPr>
        </p:nvSpPr>
        <p:spPr/>
        <p:txBody>
          <a:bodyPr/>
          <a:lstStyle/>
          <a:p>
            <a:fld id="{6D22F896-40B5-4ADD-8801-0D06FADFA095}" type="slidenum">
              <a:rPr lang="en-US" smtClean="0"/>
              <a:t>35</a:t>
            </a:fld>
            <a:endParaRPr lang="en-US" dirty="0"/>
          </a:p>
        </p:txBody>
      </p:sp>
      <p:graphicFrame>
        <p:nvGraphicFramePr>
          <p:cNvPr id="8" name="Táblázat 7">
            <a:extLst>
              <a:ext uri="{FF2B5EF4-FFF2-40B4-BE49-F238E27FC236}">
                <a16:creationId xmlns:a16="http://schemas.microsoft.com/office/drawing/2014/main" id="{889441AD-789E-42CC-A853-3FC02F7682CA}"/>
              </a:ext>
            </a:extLst>
          </p:cNvPr>
          <p:cNvGraphicFramePr>
            <a:graphicFrameLocks noGrp="1"/>
          </p:cNvGraphicFramePr>
          <p:nvPr>
            <p:extLst>
              <p:ext uri="{D42A27DB-BD31-4B8C-83A1-F6EECF244321}">
                <p14:modId xmlns:p14="http://schemas.microsoft.com/office/powerpoint/2010/main" val="611472632"/>
              </p:ext>
            </p:extLst>
          </p:nvPr>
        </p:nvGraphicFramePr>
        <p:xfrm>
          <a:off x="864830" y="1734100"/>
          <a:ext cx="10515601" cy="4987375"/>
        </p:xfrm>
        <a:graphic>
          <a:graphicData uri="http://schemas.openxmlformats.org/drawingml/2006/table">
            <a:tbl>
              <a:tblPr firstRow="1">
                <a:tableStyleId>{125E5076-3810-47DD-B79F-674D7AD40C01}</a:tableStyleId>
              </a:tblPr>
              <a:tblGrid>
                <a:gridCol w="240815">
                  <a:extLst>
                    <a:ext uri="{9D8B030D-6E8A-4147-A177-3AD203B41FA5}">
                      <a16:colId xmlns:a16="http://schemas.microsoft.com/office/drawing/2014/main" val="3330770386"/>
                    </a:ext>
                  </a:extLst>
                </a:gridCol>
                <a:gridCol w="517307">
                  <a:extLst>
                    <a:ext uri="{9D8B030D-6E8A-4147-A177-3AD203B41FA5}">
                      <a16:colId xmlns:a16="http://schemas.microsoft.com/office/drawing/2014/main" val="4106635565"/>
                    </a:ext>
                  </a:extLst>
                </a:gridCol>
                <a:gridCol w="758122">
                  <a:extLst>
                    <a:ext uri="{9D8B030D-6E8A-4147-A177-3AD203B41FA5}">
                      <a16:colId xmlns:a16="http://schemas.microsoft.com/office/drawing/2014/main" val="3699831505"/>
                    </a:ext>
                  </a:extLst>
                </a:gridCol>
                <a:gridCol w="401359">
                  <a:extLst>
                    <a:ext uri="{9D8B030D-6E8A-4147-A177-3AD203B41FA5}">
                      <a16:colId xmlns:a16="http://schemas.microsoft.com/office/drawing/2014/main" val="1024658715"/>
                    </a:ext>
                  </a:extLst>
                </a:gridCol>
                <a:gridCol w="1105966">
                  <a:extLst>
                    <a:ext uri="{9D8B030D-6E8A-4147-A177-3AD203B41FA5}">
                      <a16:colId xmlns:a16="http://schemas.microsoft.com/office/drawing/2014/main" val="2267010934"/>
                    </a:ext>
                  </a:extLst>
                </a:gridCol>
                <a:gridCol w="517307">
                  <a:extLst>
                    <a:ext uri="{9D8B030D-6E8A-4147-A177-3AD203B41FA5}">
                      <a16:colId xmlns:a16="http://schemas.microsoft.com/office/drawing/2014/main" val="49320365"/>
                    </a:ext>
                  </a:extLst>
                </a:gridCol>
                <a:gridCol w="517307">
                  <a:extLst>
                    <a:ext uri="{9D8B030D-6E8A-4147-A177-3AD203B41FA5}">
                      <a16:colId xmlns:a16="http://schemas.microsoft.com/office/drawing/2014/main" val="3878962171"/>
                    </a:ext>
                  </a:extLst>
                </a:gridCol>
                <a:gridCol w="1596516">
                  <a:extLst>
                    <a:ext uri="{9D8B030D-6E8A-4147-A177-3AD203B41FA5}">
                      <a16:colId xmlns:a16="http://schemas.microsoft.com/office/drawing/2014/main" val="3640069149"/>
                    </a:ext>
                  </a:extLst>
                </a:gridCol>
                <a:gridCol w="3897640">
                  <a:extLst>
                    <a:ext uri="{9D8B030D-6E8A-4147-A177-3AD203B41FA5}">
                      <a16:colId xmlns:a16="http://schemas.microsoft.com/office/drawing/2014/main" val="3332486882"/>
                    </a:ext>
                  </a:extLst>
                </a:gridCol>
                <a:gridCol w="588660">
                  <a:extLst>
                    <a:ext uri="{9D8B030D-6E8A-4147-A177-3AD203B41FA5}">
                      <a16:colId xmlns:a16="http://schemas.microsoft.com/office/drawing/2014/main" val="2782987655"/>
                    </a:ext>
                  </a:extLst>
                </a:gridCol>
                <a:gridCol w="374602">
                  <a:extLst>
                    <a:ext uri="{9D8B030D-6E8A-4147-A177-3AD203B41FA5}">
                      <a16:colId xmlns:a16="http://schemas.microsoft.com/office/drawing/2014/main" val="2123881656"/>
                    </a:ext>
                  </a:extLst>
                </a:gridCol>
              </a:tblGrid>
              <a:tr h="128435">
                <a:tc>
                  <a:txBody>
                    <a:bodyPr/>
                    <a:lstStyle/>
                    <a:p>
                      <a:pPr algn="l" fontAlgn="b"/>
                      <a:r>
                        <a:rPr lang="hu-HU" sz="1050" u="none" strike="noStrike">
                          <a:effectLst/>
                        </a:rPr>
                        <a:t>id</a:t>
                      </a:r>
                      <a:endParaRPr lang="hu-HU" sz="1050" b="1" i="0" u="none" strike="noStrike">
                        <a:solidFill>
                          <a:srgbClr val="FFFFFF"/>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inreplyto</a:t>
                      </a:r>
                      <a:endParaRPr lang="hu-HU" sz="1050" b="1" i="0" u="none" strike="noStrike">
                        <a:solidFill>
                          <a:srgbClr val="FFFFFF"/>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name</a:t>
                      </a:r>
                      <a:endParaRPr lang="hu-HU" sz="1050" b="1" i="0" u="none" strike="noStrike">
                        <a:solidFill>
                          <a:srgbClr val="FFFFFF"/>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userid</a:t>
                      </a:r>
                      <a:endParaRPr lang="hu-HU" sz="1050" b="1" i="0" u="none" strike="noStrike">
                        <a:solidFill>
                          <a:srgbClr val="FFFFFF"/>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emailaddress</a:t>
                      </a:r>
                      <a:endParaRPr lang="hu-HU" sz="1050" b="1" i="0" u="none" strike="noStrike">
                        <a:solidFill>
                          <a:srgbClr val="FFFFFF"/>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datetime</a:t>
                      </a:r>
                      <a:endParaRPr lang="hu-HU" sz="1050" b="1" i="0" u="none" strike="noStrike">
                        <a:solidFill>
                          <a:srgbClr val="FFFFFF"/>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topic</a:t>
                      </a:r>
                      <a:endParaRPr lang="hu-HU" sz="1050" b="1" i="0" u="none" strike="noStrike">
                        <a:solidFill>
                          <a:srgbClr val="FFFFFF"/>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subject</a:t>
                      </a:r>
                      <a:endParaRPr lang="hu-HU" sz="1050" b="1" i="0" u="none" strike="noStrike">
                        <a:solidFill>
                          <a:srgbClr val="FFFFFF"/>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comment</a:t>
                      </a:r>
                      <a:endParaRPr lang="hu-HU" sz="1050" b="1" i="0" u="none" strike="noStrike">
                        <a:solidFill>
                          <a:srgbClr val="FFFFFF"/>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spamscore</a:t>
                      </a:r>
                      <a:endParaRPr lang="hu-HU" sz="1050" b="1" i="0" u="none" strike="noStrike">
                        <a:solidFill>
                          <a:srgbClr val="FFFFFF"/>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votes</a:t>
                      </a:r>
                      <a:endParaRPr lang="hu-HU" sz="1050" b="1" i="0" u="none" strike="noStrike">
                        <a:solidFill>
                          <a:srgbClr val="FFFFFF"/>
                        </a:solidFill>
                        <a:effectLst/>
                        <a:latin typeface="Calibri" panose="020F0502020204030204" pitchFamily="34" charset="0"/>
                      </a:endParaRPr>
                    </a:p>
                  </a:txBody>
                  <a:tcPr marL="5351" marR="5351" marT="5351" marB="0" anchor="b"/>
                </a:tc>
                <a:extLst>
                  <a:ext uri="{0D108BD9-81ED-4DB2-BD59-A6C34878D82A}">
                    <a16:rowId xmlns:a16="http://schemas.microsoft.com/office/drawing/2014/main" val="1229856566"/>
                  </a:ext>
                </a:extLst>
              </a:tr>
              <a:tr h="829475">
                <a:tc>
                  <a:txBody>
                    <a:bodyPr/>
                    <a:lstStyle/>
                    <a:p>
                      <a:pPr algn="r" fontAlgn="b"/>
                      <a:r>
                        <a:rPr lang="hu-HU" sz="1050" u="none" strike="noStrike">
                          <a:effectLst/>
                        </a:rPr>
                        <a:t>1102</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r" fontAlgn="b"/>
                      <a:r>
                        <a:rPr lang="hu-HU" sz="1050" u="none" strike="noStrike">
                          <a:effectLst/>
                        </a:rPr>
                        <a:t>0</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Donald Erie</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derie</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don@example.com</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r" fontAlgn="b"/>
                      <a:r>
                        <a:rPr lang="hu-HU" sz="1050" u="none" strike="noStrike">
                          <a:effectLst/>
                        </a:rPr>
                        <a:t>9:04:00</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shipping</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Insufficient packaging</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en-US" sz="1050" u="none" strike="noStrike">
                          <a:effectLst/>
                        </a:rPr>
                        <a:t>I ordered three widgets last week and just received them. I am VERY disappointed in the way they were packed. The box was only about two thirds full of packing peanuts and the widgets were not individually wrapped. As a result they were able to bump up against each other while in transit. The display on one doesn't work at all and the other two are quite scratched up (look like they have been in service for years) though they do work fine. I have always been satisifed with your service and trust you will make this right, but I suggest you look into how you are packing these items. You will have a lot of unhappy customers otherwise.</a:t>
                      </a:r>
                      <a:endParaRPr lang="en-US" sz="1050" b="0" i="0" u="none" strike="noStrike">
                        <a:solidFill>
                          <a:srgbClr val="000000"/>
                        </a:solidFill>
                        <a:effectLst/>
                        <a:latin typeface="Calibri" panose="020F0502020204030204" pitchFamily="34" charset="0"/>
                      </a:endParaRPr>
                    </a:p>
                  </a:txBody>
                  <a:tcPr marL="5351" marR="5351" marT="5351" marB="0" anchor="b"/>
                </a:tc>
                <a:tc>
                  <a:txBody>
                    <a:bodyPr/>
                    <a:lstStyle/>
                    <a:p>
                      <a:pPr algn="r" fontAlgn="b"/>
                      <a:r>
                        <a:rPr lang="hu-HU" sz="1050" u="none" strike="noStrike">
                          <a:effectLst/>
                        </a:rPr>
                        <a:t>10</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r" fontAlgn="b"/>
                      <a:r>
                        <a:rPr lang="hu-HU" sz="1050" u="none" strike="noStrike">
                          <a:effectLst/>
                        </a:rPr>
                        <a:t>3</a:t>
                      </a:r>
                      <a:endParaRPr lang="hu-HU" sz="1050" b="0" i="0" u="none" strike="noStrike">
                        <a:solidFill>
                          <a:srgbClr val="000000"/>
                        </a:solidFill>
                        <a:effectLst/>
                        <a:latin typeface="Calibri" panose="020F0502020204030204" pitchFamily="34" charset="0"/>
                      </a:endParaRPr>
                    </a:p>
                  </a:txBody>
                  <a:tcPr marL="5351" marR="5351" marT="5351" marB="0" anchor="b"/>
                </a:tc>
                <a:extLst>
                  <a:ext uri="{0D108BD9-81ED-4DB2-BD59-A6C34878D82A}">
                    <a16:rowId xmlns:a16="http://schemas.microsoft.com/office/drawing/2014/main" val="537153950"/>
                  </a:ext>
                </a:extLst>
              </a:tr>
              <a:tr h="829475">
                <a:tc>
                  <a:txBody>
                    <a:bodyPr/>
                    <a:lstStyle/>
                    <a:p>
                      <a:pPr algn="r" fontAlgn="b"/>
                      <a:r>
                        <a:rPr lang="hu-HU" sz="1050" u="none" strike="noStrike">
                          <a:effectLst/>
                        </a:rPr>
                        <a:t>1103</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r" fontAlgn="b"/>
                      <a:r>
                        <a:rPr lang="hu-HU" sz="1050" u="none" strike="noStrike">
                          <a:effectLst/>
                        </a:rPr>
                        <a:t>0</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Jake Bering</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jakeb</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jake.bering@example.com</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r" fontAlgn="b"/>
                      <a:r>
                        <a:rPr lang="hu-HU" sz="1050" u="none" strike="noStrike">
                          <a:effectLst/>
                        </a:rPr>
                        <a:t>9:37:00</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fulfillment</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Wrong items again</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en-US" sz="1050" u="none" strike="noStrike">
                          <a:effectLst/>
                        </a:rPr>
                        <a:t>Can't believe you fools shipped me the wrong items AGAIN. If you weren't the only company I've been able to find that even has these items, I would have stopped ordering from you a long time ago. I order weekly and it seems like at least once a month my order has some kind of foul-up. Waiting for the order to be corrected would set my business back so I need to keep extra on hand just in case. Not fair for me to have to carry extra inventory to make up for YOUR screw-ups! Hire someone who can tell the difference between a thingamabob and a whatchamacallit. If anyone reading this knows of another source please let me know.</a:t>
                      </a:r>
                      <a:endParaRPr lang="en-US" sz="1050" b="0" i="0" u="none" strike="noStrike">
                        <a:solidFill>
                          <a:srgbClr val="000000"/>
                        </a:solidFill>
                        <a:effectLst/>
                        <a:latin typeface="Calibri" panose="020F0502020204030204" pitchFamily="34" charset="0"/>
                      </a:endParaRPr>
                    </a:p>
                  </a:txBody>
                  <a:tcPr marL="5351" marR="5351" marT="5351" marB="0" anchor="b"/>
                </a:tc>
                <a:tc>
                  <a:txBody>
                    <a:bodyPr/>
                    <a:lstStyle/>
                    <a:p>
                      <a:pPr algn="r" fontAlgn="b"/>
                      <a:r>
                        <a:rPr lang="hu-HU" sz="1050" u="none" strike="noStrike">
                          <a:effectLst/>
                        </a:rPr>
                        <a:t>5</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r" fontAlgn="b"/>
                      <a:r>
                        <a:rPr lang="hu-HU" sz="1050" u="none" strike="noStrike">
                          <a:effectLst/>
                        </a:rPr>
                        <a:t>10</a:t>
                      </a:r>
                      <a:endParaRPr lang="hu-HU" sz="1050" b="0" i="0" u="none" strike="noStrike">
                        <a:solidFill>
                          <a:srgbClr val="000000"/>
                        </a:solidFill>
                        <a:effectLst/>
                        <a:latin typeface="Calibri" panose="020F0502020204030204" pitchFamily="34" charset="0"/>
                      </a:endParaRPr>
                    </a:p>
                  </a:txBody>
                  <a:tcPr marL="5351" marR="5351" marT="5351" marB="0" anchor="b"/>
                </a:tc>
                <a:extLst>
                  <a:ext uri="{0D108BD9-81ED-4DB2-BD59-A6C34878D82A}">
                    <a16:rowId xmlns:a16="http://schemas.microsoft.com/office/drawing/2014/main" val="1518598089"/>
                  </a:ext>
                </a:extLst>
              </a:tr>
              <a:tr h="476279">
                <a:tc>
                  <a:txBody>
                    <a:bodyPr/>
                    <a:lstStyle/>
                    <a:p>
                      <a:pPr algn="r" fontAlgn="b"/>
                      <a:r>
                        <a:rPr lang="hu-HU" sz="1050" u="none" strike="noStrike">
                          <a:effectLst/>
                        </a:rPr>
                        <a:t>1104</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r" fontAlgn="b"/>
                      <a:r>
                        <a:rPr lang="hu-HU" sz="1050" u="none" strike="noStrike">
                          <a:effectLst/>
                        </a:rPr>
                        <a:t>0</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Ann Huron</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annh</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ahuron@example.com</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r" fontAlgn="b"/>
                      <a:r>
                        <a:rPr lang="hu-HU" sz="1050" u="none" strike="noStrike">
                          <a:effectLst/>
                        </a:rPr>
                        <a:t>10:11:00</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praise</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Fantastic!</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en-US" sz="1050" u="none" strike="noStrike">
                          <a:effectLst/>
                        </a:rPr>
                        <a:t>Wow! I had NO IDEA that reciprocating garombles of such high quality even existed! And they're a steal, too; I've paid twice your asking price for garombles that weren't nearly as smooth in operation. Free ground delivery was a plus (the overnight shipping seems a little spendy though). We'll see how these actually hold up, but so far I'm sold!</a:t>
                      </a:r>
                      <a:endParaRPr lang="en-US" sz="1050" b="0" i="0" u="none" strike="noStrike">
                        <a:solidFill>
                          <a:srgbClr val="000000"/>
                        </a:solidFill>
                        <a:effectLst/>
                        <a:latin typeface="Calibri" panose="020F0502020204030204" pitchFamily="34" charset="0"/>
                      </a:endParaRPr>
                    </a:p>
                  </a:txBody>
                  <a:tcPr marL="5351" marR="5351" marT="5351" marB="0" anchor="b"/>
                </a:tc>
                <a:tc>
                  <a:txBody>
                    <a:bodyPr/>
                    <a:lstStyle/>
                    <a:p>
                      <a:pPr algn="r" fontAlgn="b"/>
                      <a:r>
                        <a:rPr lang="hu-HU" sz="1050" u="none" strike="noStrike">
                          <a:effectLst/>
                        </a:rPr>
                        <a:t>15</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r" fontAlgn="b"/>
                      <a:r>
                        <a:rPr lang="hu-HU" sz="1050" u="none" strike="noStrike">
                          <a:effectLst/>
                        </a:rPr>
                        <a:t>2</a:t>
                      </a:r>
                      <a:endParaRPr lang="hu-HU" sz="1050" b="0" i="0" u="none" strike="noStrike">
                        <a:solidFill>
                          <a:srgbClr val="000000"/>
                        </a:solidFill>
                        <a:effectLst/>
                        <a:latin typeface="Calibri" panose="020F0502020204030204" pitchFamily="34" charset="0"/>
                      </a:endParaRPr>
                    </a:p>
                  </a:txBody>
                  <a:tcPr marL="5351" marR="5351" marT="5351" marB="0" anchor="b"/>
                </a:tc>
                <a:extLst>
                  <a:ext uri="{0D108BD9-81ED-4DB2-BD59-A6C34878D82A}">
                    <a16:rowId xmlns:a16="http://schemas.microsoft.com/office/drawing/2014/main" val="1479815017"/>
                  </a:ext>
                </a:extLst>
              </a:tr>
              <a:tr h="358547">
                <a:tc>
                  <a:txBody>
                    <a:bodyPr/>
                    <a:lstStyle/>
                    <a:p>
                      <a:pPr algn="r" fontAlgn="b"/>
                      <a:r>
                        <a:rPr lang="hu-HU" sz="1050" u="none" strike="noStrike">
                          <a:effectLst/>
                        </a:rPr>
                        <a:t>1105</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r" fontAlgn="b"/>
                      <a:r>
                        <a:rPr lang="hu-HU" sz="1050" u="none" strike="noStrike">
                          <a:effectLst/>
                        </a:rPr>
                        <a:t>1103</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David Columbia</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davidc</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davidc78@example.com</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r" fontAlgn="b"/>
                      <a:r>
                        <a:rPr lang="hu-HU" sz="1050" u="none" strike="noStrike">
                          <a:effectLst/>
                        </a:rPr>
                        <a:t>10:15:00</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fulfillment</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hu-HU" sz="1050" u="none" strike="noStrike">
                          <a:effectLst/>
                        </a:rPr>
                        <a:t>Re: Wrong items again</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l" fontAlgn="b"/>
                      <a:r>
                        <a:rPr lang="en-US" sz="1050" u="none" strike="noStrike">
                          <a:effectLst/>
                        </a:rPr>
                        <a:t>Jake, I've had similar problems tracking down another source of thingamabobs. (Or is it whatchamacallits you need?) I have found Contoso Supply to have thingamabobs but not reliably. Maybe if they started getting more orders for them this would improve.</a:t>
                      </a:r>
                      <a:endParaRPr lang="en-US" sz="1050" b="0" i="0" u="none" strike="noStrike">
                        <a:solidFill>
                          <a:srgbClr val="000000"/>
                        </a:solidFill>
                        <a:effectLst/>
                        <a:latin typeface="Calibri" panose="020F0502020204030204" pitchFamily="34" charset="0"/>
                      </a:endParaRPr>
                    </a:p>
                  </a:txBody>
                  <a:tcPr marL="5351" marR="5351" marT="5351" marB="0" anchor="b"/>
                </a:tc>
                <a:tc>
                  <a:txBody>
                    <a:bodyPr/>
                    <a:lstStyle/>
                    <a:p>
                      <a:pPr algn="r" fontAlgn="b"/>
                      <a:r>
                        <a:rPr lang="hu-HU" sz="1050" u="none" strike="noStrike">
                          <a:effectLst/>
                        </a:rPr>
                        <a:t>5</a:t>
                      </a:r>
                      <a:endParaRPr lang="hu-HU" sz="1050" b="0" i="0" u="none" strike="noStrike">
                        <a:solidFill>
                          <a:srgbClr val="000000"/>
                        </a:solidFill>
                        <a:effectLst/>
                        <a:latin typeface="Calibri" panose="020F0502020204030204" pitchFamily="34" charset="0"/>
                      </a:endParaRPr>
                    </a:p>
                  </a:txBody>
                  <a:tcPr marL="5351" marR="5351" marT="5351" marB="0" anchor="b"/>
                </a:tc>
                <a:tc>
                  <a:txBody>
                    <a:bodyPr/>
                    <a:lstStyle/>
                    <a:p>
                      <a:pPr algn="r" fontAlgn="b"/>
                      <a:r>
                        <a:rPr lang="hu-HU" sz="1050" u="none" strike="noStrike" dirty="0">
                          <a:effectLst/>
                        </a:rPr>
                        <a:t>0</a:t>
                      </a:r>
                      <a:endParaRPr lang="hu-HU" sz="1050" b="0" i="0" u="none" strike="noStrike" dirty="0">
                        <a:solidFill>
                          <a:srgbClr val="000000"/>
                        </a:solidFill>
                        <a:effectLst/>
                        <a:latin typeface="Calibri" panose="020F0502020204030204" pitchFamily="34" charset="0"/>
                      </a:endParaRPr>
                    </a:p>
                  </a:txBody>
                  <a:tcPr marL="5351" marR="5351" marT="5351" marB="0" anchor="b"/>
                </a:tc>
                <a:extLst>
                  <a:ext uri="{0D108BD9-81ED-4DB2-BD59-A6C34878D82A}">
                    <a16:rowId xmlns:a16="http://schemas.microsoft.com/office/drawing/2014/main" val="1019242783"/>
                  </a:ext>
                </a:extLst>
              </a:tr>
            </a:tbl>
          </a:graphicData>
        </a:graphic>
      </p:graphicFrame>
    </p:spTree>
    <p:extLst>
      <p:ext uri="{BB962C8B-B14F-4D97-AF65-F5344CB8AC3E}">
        <p14:creationId xmlns:p14="http://schemas.microsoft.com/office/powerpoint/2010/main" val="32818293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243CF0A-E2E1-4CF1-9830-A0AE4341F8CB}"/>
              </a:ext>
            </a:extLst>
          </p:cNvPr>
          <p:cNvSpPr>
            <a:spLocks noGrp="1"/>
          </p:cNvSpPr>
          <p:nvPr>
            <p:ph type="title"/>
          </p:nvPr>
        </p:nvSpPr>
        <p:spPr/>
        <p:txBody>
          <a:bodyPr/>
          <a:lstStyle/>
          <a:p>
            <a:r>
              <a:rPr lang="hu-HU" dirty="0"/>
              <a:t>Adatforráshoz új projekt létrehozása</a:t>
            </a:r>
          </a:p>
        </p:txBody>
      </p:sp>
      <p:sp>
        <p:nvSpPr>
          <p:cNvPr id="4" name="Dia számának helye 3">
            <a:extLst>
              <a:ext uri="{FF2B5EF4-FFF2-40B4-BE49-F238E27FC236}">
                <a16:creationId xmlns:a16="http://schemas.microsoft.com/office/drawing/2014/main" id="{540994CF-8CB0-4463-AC4D-E2B81532E7E0}"/>
              </a:ext>
            </a:extLst>
          </p:cNvPr>
          <p:cNvSpPr>
            <a:spLocks noGrp="1"/>
          </p:cNvSpPr>
          <p:nvPr>
            <p:ph type="sldNum" sz="quarter" idx="12"/>
          </p:nvPr>
        </p:nvSpPr>
        <p:spPr/>
        <p:txBody>
          <a:bodyPr/>
          <a:lstStyle/>
          <a:p>
            <a:fld id="{6D22F896-40B5-4ADD-8801-0D06FADFA095}" type="slidenum">
              <a:rPr lang="en-US" smtClean="0"/>
              <a:t>36</a:t>
            </a:fld>
            <a:endParaRPr lang="en-US" dirty="0"/>
          </a:p>
        </p:txBody>
      </p:sp>
      <p:pic>
        <p:nvPicPr>
          <p:cNvPr id="2058" name="Picture 10" descr="https://docs.microsoft.com/hu-hu/power-bi/media/service-tutorial-using-cognitive-services/tutorial-using-cognitive-services_01.png">
            <a:extLst>
              <a:ext uri="{FF2B5EF4-FFF2-40B4-BE49-F238E27FC236}">
                <a16:creationId xmlns:a16="http://schemas.microsoft.com/office/drawing/2014/main" id="{6A960BD5-C82E-4CDA-A898-6AB875DD5F2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7397" y="2112169"/>
            <a:ext cx="9397206" cy="4027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500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CEFB28B-168F-4B1E-8A65-BCF28A734DA3}"/>
              </a:ext>
            </a:extLst>
          </p:cNvPr>
          <p:cNvSpPr>
            <a:spLocks noGrp="1"/>
          </p:cNvSpPr>
          <p:nvPr>
            <p:ph type="title"/>
          </p:nvPr>
        </p:nvSpPr>
        <p:spPr/>
        <p:txBody>
          <a:bodyPr/>
          <a:lstStyle/>
          <a:p>
            <a:r>
              <a:rPr lang="hu-HU" dirty="0"/>
              <a:t>Adatforrás</a:t>
            </a:r>
          </a:p>
        </p:txBody>
      </p:sp>
      <p:sp>
        <p:nvSpPr>
          <p:cNvPr id="3" name="Tartalom helye 2">
            <a:extLst>
              <a:ext uri="{FF2B5EF4-FFF2-40B4-BE49-F238E27FC236}">
                <a16:creationId xmlns:a16="http://schemas.microsoft.com/office/drawing/2014/main" id="{266C1205-F706-40D1-9235-9AF28DF28076}"/>
              </a:ext>
            </a:extLst>
          </p:cNvPr>
          <p:cNvSpPr>
            <a:spLocks noGrp="1"/>
          </p:cNvSpPr>
          <p:nvPr>
            <p:ph idx="1"/>
          </p:nvPr>
        </p:nvSpPr>
        <p:spPr/>
        <p:txBody>
          <a:bodyPr/>
          <a:lstStyle/>
          <a:p>
            <a:r>
              <a:rPr lang="hu-HU" b="1" dirty="0"/>
              <a:t>Új entitások hozzáadása</a:t>
            </a:r>
            <a:r>
              <a:rPr lang="hu-HU" dirty="0"/>
              <a:t>  / az adatforrások menüjében a </a:t>
            </a:r>
            <a:r>
              <a:rPr lang="hu-HU" b="1" dirty="0"/>
              <a:t>Szöveg/CSV </a:t>
            </a:r>
            <a:r>
              <a:rPr lang="hu-HU" dirty="0"/>
              <a:t>elem: </a:t>
            </a:r>
          </a:p>
        </p:txBody>
      </p:sp>
      <p:sp>
        <p:nvSpPr>
          <p:cNvPr id="4" name="Dia számának helye 3">
            <a:extLst>
              <a:ext uri="{FF2B5EF4-FFF2-40B4-BE49-F238E27FC236}">
                <a16:creationId xmlns:a16="http://schemas.microsoft.com/office/drawing/2014/main" id="{8F44BBBA-AEBF-4AB0-950B-A531CA75FF48}"/>
              </a:ext>
            </a:extLst>
          </p:cNvPr>
          <p:cNvSpPr>
            <a:spLocks noGrp="1"/>
          </p:cNvSpPr>
          <p:nvPr>
            <p:ph type="sldNum" sz="quarter" idx="12"/>
          </p:nvPr>
        </p:nvSpPr>
        <p:spPr/>
        <p:txBody>
          <a:bodyPr/>
          <a:lstStyle/>
          <a:p>
            <a:fld id="{6D22F896-40B5-4ADD-8801-0D06FADFA095}" type="slidenum">
              <a:rPr lang="en-US" smtClean="0"/>
              <a:t>37</a:t>
            </a:fld>
            <a:endParaRPr lang="en-US" dirty="0"/>
          </a:p>
        </p:txBody>
      </p:sp>
      <p:pic>
        <p:nvPicPr>
          <p:cNvPr id="3074" name="Picture 2" descr="https://docs.microsoft.com/hu-hu/power-bi/media/service-tutorial-using-cognitive-services/tutorial-using-cognitive-services_02.png">
            <a:extLst>
              <a:ext uri="{FF2B5EF4-FFF2-40B4-BE49-F238E27FC236}">
                <a16:creationId xmlns:a16="http://schemas.microsoft.com/office/drawing/2014/main" id="{71067CFC-05C6-47E8-BE3A-27E86017DA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725" y="2054940"/>
            <a:ext cx="7991475"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6256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C49D87C-865D-448C-B478-611EBF1A1825}"/>
              </a:ext>
            </a:extLst>
          </p:cNvPr>
          <p:cNvSpPr>
            <a:spLocks noGrp="1"/>
          </p:cNvSpPr>
          <p:nvPr>
            <p:ph type="title"/>
          </p:nvPr>
        </p:nvSpPr>
        <p:spPr/>
        <p:txBody>
          <a:bodyPr/>
          <a:lstStyle/>
          <a:p>
            <a:r>
              <a:rPr lang="hu-HU" dirty="0"/>
              <a:t>Adatforrás megadása</a:t>
            </a:r>
          </a:p>
        </p:txBody>
      </p:sp>
      <p:sp>
        <p:nvSpPr>
          <p:cNvPr id="4" name="Dia számának helye 3">
            <a:extLst>
              <a:ext uri="{FF2B5EF4-FFF2-40B4-BE49-F238E27FC236}">
                <a16:creationId xmlns:a16="http://schemas.microsoft.com/office/drawing/2014/main" id="{DBA5CBC1-91A3-4779-9125-0370B5A3CA14}"/>
              </a:ext>
            </a:extLst>
          </p:cNvPr>
          <p:cNvSpPr>
            <a:spLocks noGrp="1"/>
          </p:cNvSpPr>
          <p:nvPr>
            <p:ph type="sldNum" sz="quarter" idx="12"/>
          </p:nvPr>
        </p:nvSpPr>
        <p:spPr/>
        <p:txBody>
          <a:bodyPr/>
          <a:lstStyle/>
          <a:p>
            <a:fld id="{6D22F896-40B5-4ADD-8801-0D06FADFA095}" type="slidenum">
              <a:rPr lang="en-US" smtClean="0"/>
              <a:t>38</a:t>
            </a:fld>
            <a:endParaRPr lang="en-US" dirty="0"/>
          </a:p>
        </p:txBody>
      </p:sp>
      <p:pic>
        <p:nvPicPr>
          <p:cNvPr id="4098" name="Picture 2" descr="https://docs.microsoft.com/hu-hu/power-bi/media/service-tutorial-using-cognitive-services/tutorial-using-cognitive-services_03.png">
            <a:extLst>
              <a:ext uri="{FF2B5EF4-FFF2-40B4-BE49-F238E27FC236}">
                <a16:creationId xmlns:a16="http://schemas.microsoft.com/office/drawing/2014/main" id="{0E860E11-D57C-456C-8577-3A85FBD2144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17826" y="1316038"/>
            <a:ext cx="6775398" cy="4735512"/>
          </a:xfrm>
          <a:prstGeom prst="rect">
            <a:avLst/>
          </a:prstGeom>
          <a:noFill/>
          <a:extLst>
            <a:ext uri="{909E8E84-426E-40DD-AFC4-6F175D3DCCD1}">
              <a14:hiddenFill xmlns:a14="http://schemas.microsoft.com/office/drawing/2010/main">
                <a:solidFill>
                  <a:srgbClr val="FFFFFF"/>
                </a:solidFill>
              </a14:hiddenFill>
            </a:ext>
          </a:extLst>
        </p:spPr>
      </p:pic>
      <p:sp>
        <p:nvSpPr>
          <p:cNvPr id="5" name="Téglalap 4">
            <a:extLst>
              <a:ext uri="{FF2B5EF4-FFF2-40B4-BE49-F238E27FC236}">
                <a16:creationId xmlns:a16="http://schemas.microsoft.com/office/drawing/2014/main" id="{A7F71E2C-EB0B-4B09-A3CD-8583DC58E42B}"/>
              </a:ext>
            </a:extLst>
          </p:cNvPr>
          <p:cNvSpPr/>
          <p:nvPr/>
        </p:nvSpPr>
        <p:spPr>
          <a:xfrm>
            <a:off x="1611085" y="6075144"/>
            <a:ext cx="8757677" cy="646331"/>
          </a:xfrm>
          <a:prstGeom prst="rect">
            <a:avLst/>
          </a:prstGeom>
        </p:spPr>
        <p:txBody>
          <a:bodyPr wrap="square">
            <a:spAutoFit/>
          </a:bodyPr>
          <a:lstStyle/>
          <a:p>
            <a:r>
              <a:rPr lang="hu-HU" dirty="0">
                <a:solidFill>
                  <a:srgbClr val="000000"/>
                </a:solidFill>
                <a:latin typeface="Segoe UI" panose="020B0502040204020203" pitchFamily="34" charset="0"/>
              </a:rPr>
              <a:t> </a:t>
            </a:r>
            <a:r>
              <a:rPr lang="hu-HU" b="1" dirty="0">
                <a:solidFill>
                  <a:srgbClr val="000000"/>
                </a:solidFill>
                <a:latin typeface="Segoe UI" panose="020B0502040204020203" pitchFamily="34" charset="0"/>
              </a:rPr>
              <a:t>Tábla átalakítása</a:t>
            </a:r>
            <a:r>
              <a:rPr lang="hu-HU" dirty="0">
                <a:solidFill>
                  <a:srgbClr val="000000"/>
                </a:solidFill>
                <a:latin typeface="Segoe UI" panose="020B0502040204020203" pitchFamily="34" charset="0"/>
              </a:rPr>
              <a:t> majd az </a:t>
            </a:r>
            <a:r>
              <a:rPr lang="hu-HU" b="1" dirty="0">
                <a:solidFill>
                  <a:srgbClr val="000000"/>
                </a:solidFill>
                <a:latin typeface="Segoe UI" panose="020B0502040204020203" pitchFamily="34" charset="0"/>
              </a:rPr>
              <a:t>Első sor használata fejlécként</a:t>
            </a:r>
            <a:r>
              <a:rPr lang="hu-HU" dirty="0">
                <a:solidFill>
                  <a:srgbClr val="000000"/>
                </a:solidFill>
                <a:latin typeface="Segoe UI" panose="020B0502040204020203" pitchFamily="34" charset="0"/>
              </a:rPr>
              <a:t> elemet kiválasztva folytassuk</a:t>
            </a:r>
            <a:endParaRPr lang="hu-HU" dirty="0"/>
          </a:p>
        </p:txBody>
      </p:sp>
    </p:spTree>
    <p:extLst>
      <p:ext uri="{BB962C8B-B14F-4D97-AF65-F5344CB8AC3E}">
        <p14:creationId xmlns:p14="http://schemas.microsoft.com/office/powerpoint/2010/main" val="22878916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859E219-2419-4844-8596-C632B25C4C09}"/>
              </a:ext>
            </a:extLst>
          </p:cNvPr>
          <p:cNvSpPr>
            <a:spLocks noGrp="1"/>
          </p:cNvSpPr>
          <p:nvPr>
            <p:ph type="title"/>
          </p:nvPr>
        </p:nvSpPr>
        <p:spPr/>
        <p:txBody>
          <a:bodyPr/>
          <a:lstStyle/>
          <a:p>
            <a:r>
              <a:rPr lang="hu-HU" dirty="0"/>
              <a:t>AI elemzés megadása</a:t>
            </a:r>
          </a:p>
        </p:txBody>
      </p:sp>
      <p:sp>
        <p:nvSpPr>
          <p:cNvPr id="3" name="Tartalom helye 2">
            <a:extLst>
              <a:ext uri="{FF2B5EF4-FFF2-40B4-BE49-F238E27FC236}">
                <a16:creationId xmlns:a16="http://schemas.microsoft.com/office/drawing/2014/main" id="{EF606419-AE74-4F10-BD9B-1BA333639EBB}"/>
              </a:ext>
            </a:extLst>
          </p:cNvPr>
          <p:cNvSpPr>
            <a:spLocks noGrp="1"/>
          </p:cNvSpPr>
          <p:nvPr>
            <p:ph idx="1"/>
          </p:nvPr>
        </p:nvSpPr>
        <p:spPr/>
        <p:txBody>
          <a:bodyPr/>
          <a:lstStyle/>
          <a:p>
            <a:r>
              <a:rPr lang="hu-HU" dirty="0"/>
              <a:t> </a:t>
            </a:r>
            <a:r>
              <a:rPr lang="hu-HU" dirty="0" err="1"/>
              <a:t>Power</a:t>
            </a:r>
            <a:r>
              <a:rPr lang="hu-HU" dirty="0"/>
              <a:t> </a:t>
            </a:r>
            <a:r>
              <a:rPr lang="hu-HU" dirty="0" err="1"/>
              <a:t>Query</a:t>
            </a:r>
            <a:r>
              <a:rPr lang="hu-HU" dirty="0"/>
              <a:t>-szerkesztőben válasszuk az </a:t>
            </a:r>
            <a:r>
              <a:rPr lang="hu-HU" b="1" dirty="0"/>
              <a:t>AI-elemzések</a:t>
            </a:r>
            <a:r>
              <a:rPr lang="hu-HU" dirty="0"/>
              <a:t> lehetőséget.</a:t>
            </a:r>
          </a:p>
        </p:txBody>
      </p:sp>
      <p:sp>
        <p:nvSpPr>
          <p:cNvPr id="4" name="Dia számának helye 3">
            <a:extLst>
              <a:ext uri="{FF2B5EF4-FFF2-40B4-BE49-F238E27FC236}">
                <a16:creationId xmlns:a16="http://schemas.microsoft.com/office/drawing/2014/main" id="{CC990419-2C5A-4A5F-BD0C-944E34CCCFC6}"/>
              </a:ext>
            </a:extLst>
          </p:cNvPr>
          <p:cNvSpPr>
            <a:spLocks noGrp="1"/>
          </p:cNvSpPr>
          <p:nvPr>
            <p:ph type="sldNum" sz="quarter" idx="12"/>
          </p:nvPr>
        </p:nvSpPr>
        <p:spPr/>
        <p:txBody>
          <a:bodyPr/>
          <a:lstStyle/>
          <a:p>
            <a:fld id="{6D22F896-40B5-4ADD-8801-0D06FADFA095}" type="slidenum">
              <a:rPr lang="en-US" smtClean="0"/>
              <a:t>39</a:t>
            </a:fld>
            <a:endParaRPr lang="en-US" dirty="0"/>
          </a:p>
        </p:txBody>
      </p:sp>
      <p:pic>
        <p:nvPicPr>
          <p:cNvPr id="5122" name="Picture 2" descr="https://docs.microsoft.com/hu-hu/power-bi/media/service-tutorial-using-cognitive-services/tutorial-using-cognitive-services_04.png">
            <a:extLst>
              <a:ext uri="{FF2B5EF4-FFF2-40B4-BE49-F238E27FC236}">
                <a16:creationId xmlns:a16="http://schemas.microsoft.com/office/drawing/2014/main" id="{3011CE89-D6DC-49D6-98D2-3D62FCE68E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9298" y="1843221"/>
            <a:ext cx="7093404" cy="473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65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7E056-E02A-E04E-AC78-55B6793607C1}"/>
              </a:ext>
            </a:extLst>
          </p:cNvPr>
          <p:cNvSpPr>
            <a:spLocks noGrp="1"/>
          </p:cNvSpPr>
          <p:nvPr>
            <p:ph type="title"/>
          </p:nvPr>
        </p:nvSpPr>
        <p:spPr/>
        <p:txBody>
          <a:bodyPr/>
          <a:lstStyle/>
          <a:p>
            <a:r>
              <a:rPr lang="hu-HU"/>
              <a:t>Excel miért fontos?</a:t>
            </a:r>
          </a:p>
        </p:txBody>
      </p:sp>
      <p:sp>
        <p:nvSpPr>
          <p:cNvPr id="3" name="Content Placeholder 2">
            <a:extLst>
              <a:ext uri="{FF2B5EF4-FFF2-40B4-BE49-F238E27FC236}">
                <a16:creationId xmlns:a16="http://schemas.microsoft.com/office/drawing/2014/main" id="{71308B45-1F5B-D649-85BA-5360F2CB701D}"/>
              </a:ext>
            </a:extLst>
          </p:cNvPr>
          <p:cNvSpPr>
            <a:spLocks noGrp="1"/>
          </p:cNvSpPr>
          <p:nvPr>
            <p:ph idx="1"/>
          </p:nvPr>
        </p:nvSpPr>
        <p:spPr/>
        <p:txBody>
          <a:bodyPr/>
          <a:lstStyle/>
          <a:p>
            <a:r>
              <a:rPr lang="hu-HU"/>
              <a:t>A legelterjedtebb adatelemző eszköz.</a:t>
            </a:r>
          </a:p>
          <a:p>
            <a:r>
              <a:rPr lang="hu-HU"/>
              <a:t>Elsősorban struktúrált, 2 dimenzós - táblázatos - adatok esetén hatékony.</a:t>
            </a:r>
          </a:p>
          <a:p>
            <a:r>
              <a:rPr lang="hu-HU"/>
              <a:t>Nagyobb adatmennyiségek esetén is tökéletesen alkalmas gyorselemzésre, kutatási hipotézis felállítására.</a:t>
            </a:r>
          </a:p>
          <a:p>
            <a:r>
              <a:rPr lang="hu-HU"/>
              <a:t>Gyorsan tanulható, átlátható, vizuális eszköz</a:t>
            </a:r>
          </a:p>
          <a:p>
            <a:pPr lvl="1"/>
            <a:r>
              <a:rPr lang="hu-HU"/>
              <a:t>Egy projekt esetén a nem adatelemző résztvevők is ismerik, így az Excel használatával tudnak jól bekapcsolódni az elemzési folyamatba.</a:t>
            </a:r>
          </a:p>
          <a:p>
            <a:pPr lvl="1"/>
            <a:r>
              <a:rPr lang="hu-HU"/>
              <a:t>Épp ezért számos esetben a riportok elvárt kimeneti formátuma is Excel dokumentum.</a:t>
            </a:r>
          </a:p>
          <a:p>
            <a:r>
              <a:rPr lang="hu-HU"/>
              <a:t>Gyakori, hogy az adatok Excelben állnak rendelkezésre (s nem is csv-ben)</a:t>
            </a:r>
          </a:p>
          <a:p>
            <a:pPr lvl="1"/>
            <a:r>
              <a:rPr lang="hu-HU"/>
              <a:t>Főleg  akkor, ha emberi rögzítéssel keletkeztek</a:t>
            </a:r>
          </a:p>
          <a:p>
            <a:r>
              <a:rPr lang="hu-HU"/>
              <a:t>Nagyon jól integárlható egy összetettebb elemzési folyamatba.</a:t>
            </a:r>
          </a:p>
          <a:p>
            <a:r>
              <a:rPr lang="hu-HU"/>
              <a:t>Csoportmunkát támogatja.</a:t>
            </a:r>
          </a:p>
          <a:p>
            <a:r>
              <a:rPr lang="hu-HU"/>
              <a:t>Kínált szolgáltatásaival lefedi az elemzési folyamat minden lépését.</a:t>
            </a:r>
          </a:p>
        </p:txBody>
      </p:sp>
      <p:sp>
        <p:nvSpPr>
          <p:cNvPr id="4" name="Slide Number Placeholder 3">
            <a:extLst>
              <a:ext uri="{FF2B5EF4-FFF2-40B4-BE49-F238E27FC236}">
                <a16:creationId xmlns:a16="http://schemas.microsoft.com/office/drawing/2014/main" id="{E5F4FE3A-C094-1949-9956-08514E45B51B}"/>
              </a:ext>
            </a:extLst>
          </p:cNvPr>
          <p:cNvSpPr>
            <a:spLocks noGrp="1"/>
          </p:cNvSpPr>
          <p:nvPr>
            <p:ph type="sldNum" sz="quarter" idx="12"/>
          </p:nvPr>
        </p:nvSpPr>
        <p:spPr/>
        <p:txBody>
          <a:bodyPr/>
          <a:lstStyle/>
          <a:p>
            <a:fld id="{6D22F896-40B5-4ADD-8801-0D06FADFA095}" type="slidenum">
              <a:rPr lang="en-US" dirty="0"/>
              <a:t>4</a:t>
            </a:fld>
            <a:endParaRPr lang="en-US" dirty="0"/>
          </a:p>
        </p:txBody>
      </p:sp>
    </p:spTree>
    <p:extLst>
      <p:ext uri="{BB962C8B-B14F-4D97-AF65-F5344CB8AC3E}">
        <p14:creationId xmlns:p14="http://schemas.microsoft.com/office/powerpoint/2010/main" val="40272279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48A09E9-5E19-4D80-BC09-77DFCB22B9BD}"/>
              </a:ext>
            </a:extLst>
          </p:cNvPr>
          <p:cNvSpPr>
            <a:spLocks noGrp="1"/>
          </p:cNvSpPr>
          <p:nvPr>
            <p:ph type="title"/>
          </p:nvPr>
        </p:nvSpPr>
        <p:spPr/>
        <p:txBody>
          <a:bodyPr/>
          <a:lstStyle/>
          <a:p>
            <a:r>
              <a:rPr lang="hu-HU" dirty="0"/>
              <a:t> </a:t>
            </a:r>
            <a:r>
              <a:rPr lang="hu-HU" dirty="0" err="1"/>
              <a:t>Cognitive</a:t>
            </a:r>
            <a:r>
              <a:rPr lang="hu-HU" dirty="0"/>
              <a:t> </a:t>
            </a:r>
            <a:r>
              <a:rPr lang="hu-HU" dirty="0" err="1"/>
              <a:t>Services</a:t>
            </a:r>
            <a:r>
              <a:rPr lang="hu-HU" dirty="0"/>
              <a:t> beállítása</a:t>
            </a:r>
          </a:p>
        </p:txBody>
      </p:sp>
      <p:sp>
        <p:nvSpPr>
          <p:cNvPr id="3" name="Tartalom helye 2">
            <a:extLst>
              <a:ext uri="{FF2B5EF4-FFF2-40B4-BE49-F238E27FC236}">
                <a16:creationId xmlns:a16="http://schemas.microsoft.com/office/drawing/2014/main" id="{32739DBF-3BE1-4AB7-B6B4-00C30D8F3061}"/>
              </a:ext>
            </a:extLst>
          </p:cNvPr>
          <p:cNvSpPr>
            <a:spLocks noGrp="1"/>
          </p:cNvSpPr>
          <p:nvPr>
            <p:ph idx="1"/>
          </p:nvPr>
        </p:nvSpPr>
        <p:spPr/>
        <p:txBody>
          <a:bodyPr/>
          <a:lstStyle/>
          <a:p>
            <a:r>
              <a:rPr lang="hu-HU" dirty="0"/>
              <a:t>A  </a:t>
            </a:r>
            <a:r>
              <a:rPr lang="hu-HU" b="1" dirty="0" err="1"/>
              <a:t>Cognitive</a:t>
            </a:r>
            <a:r>
              <a:rPr lang="hu-HU" b="1" dirty="0"/>
              <a:t> </a:t>
            </a:r>
            <a:r>
              <a:rPr lang="hu-HU" b="1" dirty="0" err="1"/>
              <a:t>Services</a:t>
            </a:r>
            <a:r>
              <a:rPr lang="hu-HU" b="1" dirty="0"/>
              <a:t> </a:t>
            </a:r>
            <a:r>
              <a:rPr lang="hu-HU" dirty="0"/>
              <a:t>mappában tudjuk a szükséges függvényt kiválasztani, ami esetünkben a </a:t>
            </a:r>
            <a:r>
              <a:rPr lang="hu-HU" dirty="0" err="1"/>
              <a:t>CognitiveSentiments.ScoreSentiment</a:t>
            </a:r>
            <a:endParaRPr lang="hu-HU" dirty="0"/>
          </a:p>
        </p:txBody>
      </p:sp>
      <p:sp>
        <p:nvSpPr>
          <p:cNvPr id="4" name="Dia számának helye 3">
            <a:extLst>
              <a:ext uri="{FF2B5EF4-FFF2-40B4-BE49-F238E27FC236}">
                <a16:creationId xmlns:a16="http://schemas.microsoft.com/office/drawing/2014/main" id="{7FE0047C-F88A-404A-A4D5-BAF118B45845}"/>
              </a:ext>
            </a:extLst>
          </p:cNvPr>
          <p:cNvSpPr>
            <a:spLocks noGrp="1"/>
          </p:cNvSpPr>
          <p:nvPr>
            <p:ph type="sldNum" sz="quarter" idx="12"/>
          </p:nvPr>
        </p:nvSpPr>
        <p:spPr/>
        <p:txBody>
          <a:bodyPr/>
          <a:lstStyle/>
          <a:p>
            <a:fld id="{6D22F896-40B5-4ADD-8801-0D06FADFA095}" type="slidenum">
              <a:rPr lang="en-US" smtClean="0"/>
              <a:t>40</a:t>
            </a:fld>
            <a:endParaRPr lang="en-US" dirty="0"/>
          </a:p>
        </p:txBody>
      </p:sp>
      <p:pic>
        <p:nvPicPr>
          <p:cNvPr id="6146" name="Picture 2" descr="https://docs.microsoft.com/hu-hu/power-bi/media/service-tutorial-using-cognitive-services/tutorial-using-cognitive-services_05.png">
            <a:extLst>
              <a:ext uri="{FF2B5EF4-FFF2-40B4-BE49-F238E27FC236}">
                <a16:creationId xmlns:a16="http://schemas.microsoft.com/office/drawing/2014/main" id="{26A98F26-E1AD-4C2B-9778-5E3D363FFB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9414" y="2012906"/>
            <a:ext cx="7253061" cy="4845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7266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C876A20-0701-42F3-AD64-3BB7D153D71E}"/>
              </a:ext>
            </a:extLst>
          </p:cNvPr>
          <p:cNvSpPr>
            <a:spLocks noGrp="1"/>
          </p:cNvSpPr>
          <p:nvPr>
            <p:ph type="title"/>
          </p:nvPr>
        </p:nvSpPr>
        <p:spPr/>
        <p:txBody>
          <a:bodyPr/>
          <a:lstStyle/>
          <a:p>
            <a:r>
              <a:rPr lang="hu-HU" dirty="0"/>
              <a:t>Függvény paraméterezése</a:t>
            </a:r>
          </a:p>
        </p:txBody>
      </p:sp>
      <p:sp>
        <p:nvSpPr>
          <p:cNvPr id="4" name="Dia számának helye 3">
            <a:extLst>
              <a:ext uri="{FF2B5EF4-FFF2-40B4-BE49-F238E27FC236}">
                <a16:creationId xmlns:a16="http://schemas.microsoft.com/office/drawing/2014/main" id="{631EC120-93B8-4E47-97B7-6ED148A011C2}"/>
              </a:ext>
            </a:extLst>
          </p:cNvPr>
          <p:cNvSpPr>
            <a:spLocks noGrp="1"/>
          </p:cNvSpPr>
          <p:nvPr>
            <p:ph type="sldNum" sz="quarter" idx="12"/>
          </p:nvPr>
        </p:nvSpPr>
        <p:spPr/>
        <p:txBody>
          <a:bodyPr/>
          <a:lstStyle/>
          <a:p>
            <a:fld id="{6D22F896-40B5-4ADD-8801-0D06FADFA095}" type="slidenum">
              <a:rPr lang="en-US" smtClean="0"/>
              <a:t>41</a:t>
            </a:fld>
            <a:endParaRPr lang="en-US" dirty="0"/>
          </a:p>
        </p:txBody>
      </p:sp>
      <p:pic>
        <p:nvPicPr>
          <p:cNvPr id="7172" name="Picture 4" descr="https://docs.microsoft.com/hu-hu/power-bi/media/service-tutorial-using-cognitive-services/tutorial-using-cognitive-services_06.png">
            <a:extLst>
              <a:ext uri="{FF2B5EF4-FFF2-40B4-BE49-F238E27FC236}">
                <a16:creationId xmlns:a16="http://schemas.microsoft.com/office/drawing/2014/main" id="{F157533D-BBBF-4EB2-B940-3040551D6AD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0947" y="1316038"/>
            <a:ext cx="10189156" cy="4735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496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C71ED5E-FABF-4322-BD31-DDDD28BB17D3}"/>
              </a:ext>
            </a:extLst>
          </p:cNvPr>
          <p:cNvSpPr>
            <a:spLocks noGrp="1"/>
          </p:cNvSpPr>
          <p:nvPr>
            <p:ph type="title"/>
          </p:nvPr>
        </p:nvSpPr>
        <p:spPr/>
        <p:txBody>
          <a:bodyPr>
            <a:normAutofit fontScale="90000"/>
          </a:bodyPr>
          <a:lstStyle/>
          <a:p>
            <a:r>
              <a:rPr lang="hu-HU" dirty="0"/>
              <a:t>Eredmény megtekintése: AI elemzések – AI </a:t>
            </a:r>
            <a:r>
              <a:rPr lang="hu-HU" dirty="0" err="1"/>
              <a:t>Insights</a:t>
            </a:r>
            <a:r>
              <a:rPr lang="hu-HU" dirty="0"/>
              <a:t> </a:t>
            </a:r>
          </a:p>
        </p:txBody>
      </p:sp>
      <p:sp>
        <p:nvSpPr>
          <p:cNvPr id="4" name="Dia számának helye 3">
            <a:extLst>
              <a:ext uri="{FF2B5EF4-FFF2-40B4-BE49-F238E27FC236}">
                <a16:creationId xmlns:a16="http://schemas.microsoft.com/office/drawing/2014/main" id="{28963045-C498-47BB-86EC-3E715D181711}"/>
              </a:ext>
            </a:extLst>
          </p:cNvPr>
          <p:cNvSpPr>
            <a:spLocks noGrp="1"/>
          </p:cNvSpPr>
          <p:nvPr>
            <p:ph type="sldNum" sz="quarter" idx="12"/>
          </p:nvPr>
        </p:nvSpPr>
        <p:spPr/>
        <p:txBody>
          <a:bodyPr/>
          <a:lstStyle/>
          <a:p>
            <a:fld id="{6D22F896-40B5-4ADD-8801-0D06FADFA095}" type="slidenum">
              <a:rPr lang="en-US" smtClean="0"/>
              <a:t>42</a:t>
            </a:fld>
            <a:endParaRPr lang="en-US" dirty="0"/>
          </a:p>
        </p:txBody>
      </p:sp>
      <p:pic>
        <p:nvPicPr>
          <p:cNvPr id="8194" name="Picture 2" descr="https://docs.microsoft.com/hu-hu/power-bi/media/service-tutorial-using-cognitive-services/tutorial-using-cognitive-services_07.png">
            <a:extLst>
              <a:ext uri="{FF2B5EF4-FFF2-40B4-BE49-F238E27FC236}">
                <a16:creationId xmlns:a16="http://schemas.microsoft.com/office/drawing/2014/main" id="{EF3B6266-9005-4FBF-B216-2682173FB43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17826" y="1316038"/>
            <a:ext cx="6775398" cy="4735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289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ím 5">
            <a:extLst>
              <a:ext uri="{FF2B5EF4-FFF2-40B4-BE49-F238E27FC236}">
                <a16:creationId xmlns:a16="http://schemas.microsoft.com/office/drawing/2014/main" id="{A61337AE-43BD-48F5-86A9-0DED95378494}"/>
              </a:ext>
            </a:extLst>
          </p:cNvPr>
          <p:cNvSpPr>
            <a:spLocks noGrp="1"/>
          </p:cNvSpPr>
          <p:nvPr>
            <p:ph type="title"/>
          </p:nvPr>
        </p:nvSpPr>
        <p:spPr/>
        <p:txBody>
          <a:bodyPr>
            <a:normAutofit fontScale="90000"/>
          </a:bodyPr>
          <a:lstStyle/>
          <a:p>
            <a:r>
              <a:rPr lang="hu-HU" dirty="0" err="1"/>
              <a:t>IoT</a:t>
            </a:r>
            <a:r>
              <a:rPr lang="hu-HU" dirty="0"/>
              <a:t> szenzorok feldolgozása, </a:t>
            </a:r>
            <a:r>
              <a:rPr lang="hu-HU" dirty="0" err="1"/>
              <a:t>Power</a:t>
            </a:r>
            <a:r>
              <a:rPr lang="hu-HU" dirty="0"/>
              <a:t> BI integráció</a:t>
            </a:r>
          </a:p>
        </p:txBody>
      </p:sp>
      <p:sp>
        <p:nvSpPr>
          <p:cNvPr id="7" name="Szöveg helye 6">
            <a:extLst>
              <a:ext uri="{FF2B5EF4-FFF2-40B4-BE49-F238E27FC236}">
                <a16:creationId xmlns:a16="http://schemas.microsoft.com/office/drawing/2014/main" id="{AC24AC4A-31FA-451B-9E54-91542A16136C}"/>
              </a:ext>
            </a:extLst>
          </p:cNvPr>
          <p:cNvSpPr>
            <a:spLocks noGrp="1"/>
          </p:cNvSpPr>
          <p:nvPr>
            <p:ph type="body" idx="1"/>
          </p:nvPr>
        </p:nvSpPr>
        <p:spPr/>
        <p:txBody>
          <a:bodyPr/>
          <a:lstStyle/>
          <a:p>
            <a:endParaRPr lang="hu-HU"/>
          </a:p>
        </p:txBody>
      </p:sp>
      <p:sp>
        <p:nvSpPr>
          <p:cNvPr id="3" name="Dia számának helye 2">
            <a:extLst>
              <a:ext uri="{FF2B5EF4-FFF2-40B4-BE49-F238E27FC236}">
                <a16:creationId xmlns:a16="http://schemas.microsoft.com/office/drawing/2014/main" id="{CB7A1B6C-CDA5-4087-BB9A-494868133D79}"/>
              </a:ext>
            </a:extLst>
          </p:cNvPr>
          <p:cNvSpPr>
            <a:spLocks noGrp="1"/>
          </p:cNvSpPr>
          <p:nvPr>
            <p:ph type="sldNum" sz="quarter" idx="12"/>
          </p:nvPr>
        </p:nvSpPr>
        <p:spPr/>
        <p:txBody>
          <a:bodyPr/>
          <a:lstStyle/>
          <a:p>
            <a:fld id="{5AE1514C-5E56-4738-A1FF-4B1CFD2A3E36}" type="slidenum">
              <a:rPr lang="en-US" smtClean="0"/>
              <a:t>43</a:t>
            </a:fld>
            <a:endParaRPr lang="en-US"/>
          </a:p>
        </p:txBody>
      </p:sp>
    </p:spTree>
    <p:extLst>
      <p:ext uri="{BB962C8B-B14F-4D97-AF65-F5344CB8AC3E}">
        <p14:creationId xmlns:p14="http://schemas.microsoft.com/office/powerpoint/2010/main" val="36223056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ím 3">
            <a:extLst>
              <a:ext uri="{FF2B5EF4-FFF2-40B4-BE49-F238E27FC236}">
                <a16:creationId xmlns:a16="http://schemas.microsoft.com/office/drawing/2014/main" id="{9AEBF683-8BAD-44D3-BF57-D1FAE09F844A}"/>
              </a:ext>
            </a:extLst>
          </p:cNvPr>
          <p:cNvSpPr>
            <a:spLocks noGrp="1"/>
          </p:cNvSpPr>
          <p:nvPr>
            <p:ph type="title"/>
          </p:nvPr>
        </p:nvSpPr>
        <p:spPr/>
        <p:txBody>
          <a:bodyPr>
            <a:noAutofit/>
          </a:bodyPr>
          <a:lstStyle/>
          <a:p>
            <a:r>
              <a:rPr lang="hu-HU" sz="2800" dirty="0"/>
              <a:t>Szenzor adatok feldolgozása</a:t>
            </a:r>
          </a:p>
        </p:txBody>
      </p:sp>
      <p:sp>
        <p:nvSpPr>
          <p:cNvPr id="5" name="Tartalom helye 4">
            <a:extLst>
              <a:ext uri="{FF2B5EF4-FFF2-40B4-BE49-F238E27FC236}">
                <a16:creationId xmlns:a16="http://schemas.microsoft.com/office/drawing/2014/main" id="{24166978-9186-4FD9-8FB5-4E78D0576BFF}"/>
              </a:ext>
            </a:extLst>
          </p:cNvPr>
          <p:cNvSpPr>
            <a:spLocks noGrp="1"/>
          </p:cNvSpPr>
          <p:nvPr>
            <p:ph idx="1"/>
          </p:nvPr>
        </p:nvSpPr>
        <p:spPr/>
        <p:txBody>
          <a:bodyPr/>
          <a:lstStyle/>
          <a:p>
            <a:r>
              <a:rPr lang="hu-HU" dirty="0"/>
              <a:t>Komponensek:</a:t>
            </a:r>
          </a:p>
          <a:p>
            <a:pPr lvl="1"/>
            <a:r>
              <a:rPr lang="hu-HU" dirty="0"/>
              <a:t>TI </a:t>
            </a:r>
            <a:r>
              <a:rPr lang="hu-HU" dirty="0" err="1"/>
              <a:t>SensorTag</a:t>
            </a:r>
            <a:endParaRPr lang="hu-HU" dirty="0"/>
          </a:p>
          <a:p>
            <a:pPr lvl="1"/>
            <a:r>
              <a:rPr lang="hu-HU" dirty="0" err="1"/>
              <a:t>Azure</a:t>
            </a:r>
            <a:r>
              <a:rPr lang="hu-HU" dirty="0"/>
              <a:t> Account</a:t>
            </a:r>
          </a:p>
          <a:p>
            <a:pPr lvl="2"/>
            <a:r>
              <a:rPr lang="hu-HU" dirty="0" err="1"/>
              <a:t>EventHub</a:t>
            </a:r>
            <a:endParaRPr lang="hu-HU" dirty="0"/>
          </a:p>
          <a:p>
            <a:pPr lvl="2"/>
            <a:r>
              <a:rPr lang="hu-HU" dirty="0"/>
              <a:t>ASA – </a:t>
            </a:r>
            <a:r>
              <a:rPr lang="hu-HU" dirty="0" err="1"/>
              <a:t>Azure</a:t>
            </a:r>
            <a:r>
              <a:rPr lang="hu-HU" dirty="0"/>
              <a:t> </a:t>
            </a:r>
            <a:r>
              <a:rPr lang="hu-HU" dirty="0" err="1"/>
              <a:t>Stream</a:t>
            </a:r>
            <a:r>
              <a:rPr lang="hu-HU" dirty="0"/>
              <a:t> </a:t>
            </a:r>
            <a:r>
              <a:rPr lang="hu-HU" dirty="0" err="1"/>
              <a:t>Analytics</a:t>
            </a:r>
            <a:r>
              <a:rPr lang="hu-HU" dirty="0"/>
              <a:t> Service</a:t>
            </a:r>
          </a:p>
          <a:p>
            <a:pPr lvl="1"/>
            <a:r>
              <a:rPr lang="hu-HU" dirty="0" err="1"/>
              <a:t>Power</a:t>
            </a:r>
            <a:r>
              <a:rPr lang="hu-HU" dirty="0"/>
              <a:t> BI</a:t>
            </a:r>
          </a:p>
          <a:p>
            <a:pPr lvl="2"/>
            <a:endParaRPr lang="hu-HU" dirty="0"/>
          </a:p>
        </p:txBody>
      </p:sp>
    </p:spTree>
    <p:extLst>
      <p:ext uri="{BB962C8B-B14F-4D97-AF65-F5344CB8AC3E}">
        <p14:creationId xmlns:p14="http://schemas.microsoft.com/office/powerpoint/2010/main" val="26220052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err="1"/>
              <a:t>SensorTag</a:t>
            </a:r>
            <a:r>
              <a:rPr lang="hu-HU" dirty="0"/>
              <a:t> (BLE 4.0) </a:t>
            </a:r>
            <a:endParaRPr lang="en-US" dirty="0"/>
          </a:p>
        </p:txBody>
      </p:sp>
      <p:sp>
        <p:nvSpPr>
          <p:cNvPr id="3" name="Tartalom helye 2"/>
          <p:cNvSpPr>
            <a:spLocks noGrp="1"/>
          </p:cNvSpPr>
          <p:nvPr>
            <p:ph idx="1"/>
          </p:nvPr>
        </p:nvSpPr>
        <p:spPr/>
        <p:txBody>
          <a:bodyPr/>
          <a:lstStyle/>
          <a:p>
            <a:r>
              <a:rPr lang="hu-HU" sz="2800" dirty="0"/>
              <a:t>Hőmérséklet, páratartalom, fényerő, giroszkóp, nyomógomb, magnetométer/iránytű, légnyomás</a:t>
            </a:r>
          </a:p>
          <a:p>
            <a:r>
              <a:rPr lang="hu-HU" sz="2800" dirty="0" err="1"/>
              <a:t>iBeacon</a:t>
            </a:r>
            <a:endParaRPr lang="hu-HU" sz="2800" dirty="0"/>
          </a:p>
          <a:p>
            <a:r>
              <a:rPr lang="hu-HU" sz="2800" dirty="0" err="1"/>
              <a:t>Bluetooth</a:t>
            </a:r>
            <a:r>
              <a:rPr lang="hu-HU" sz="2800" dirty="0"/>
              <a:t> 4.0</a:t>
            </a:r>
          </a:p>
          <a:p>
            <a:r>
              <a:rPr lang="hu-HU" sz="2400" dirty="0">
                <a:hlinkClick r:id="rId2"/>
              </a:rPr>
              <a:t>https://play.google.com/store/apps/details?id=com.ti.ble.sensortag</a:t>
            </a:r>
            <a:r>
              <a:rPr lang="hu-HU" sz="2400" dirty="0"/>
              <a:t> </a:t>
            </a:r>
          </a:p>
          <a:p>
            <a:r>
              <a:rPr lang="hu-HU" sz="2400" dirty="0">
                <a:hlinkClick r:id="rId3"/>
              </a:rPr>
              <a:t>https://itunes.apple.com/app/ti-sensortag/id552918064</a:t>
            </a:r>
            <a:r>
              <a:rPr lang="hu-HU" sz="2400" dirty="0"/>
              <a:t> </a:t>
            </a:r>
          </a:p>
          <a:p>
            <a:endParaRPr lang="en-US" dirty="0"/>
          </a:p>
        </p:txBody>
      </p:sp>
      <p:pic>
        <p:nvPicPr>
          <p:cNvPr id="2052" name="Picture 4" descr="sensorta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5512" y="1888081"/>
            <a:ext cx="2051720" cy="1540919"/>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6" descr=" Simplelink SensorTag – képernyőfelvétel indexképe  "/>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 Simplelink SensorTag – képernyőfelvétel indexképe  "/>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0" descr="  Simplelink SensorTag – képernyőfelvétel "/>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9"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0513" y="4373469"/>
            <a:ext cx="4106719" cy="2250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91993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AD2516E-6705-4111-BB44-9EFD6553BD26}"/>
              </a:ext>
            </a:extLst>
          </p:cNvPr>
          <p:cNvSpPr>
            <a:spLocks noGrp="1"/>
          </p:cNvSpPr>
          <p:nvPr>
            <p:ph type="title"/>
          </p:nvPr>
        </p:nvSpPr>
        <p:spPr/>
        <p:txBody>
          <a:bodyPr/>
          <a:lstStyle/>
          <a:p>
            <a:r>
              <a:rPr lang="hu-HU" dirty="0" err="1"/>
              <a:t>Azure</a:t>
            </a:r>
            <a:r>
              <a:rPr lang="hu-HU" dirty="0"/>
              <a:t> </a:t>
            </a:r>
            <a:r>
              <a:rPr lang="hu-HU" dirty="0" err="1"/>
              <a:t>EventHub</a:t>
            </a:r>
            <a:endParaRPr lang="hu-HU" dirty="0"/>
          </a:p>
        </p:txBody>
      </p:sp>
      <p:sp>
        <p:nvSpPr>
          <p:cNvPr id="3" name="Tartalom helye 2">
            <a:extLst>
              <a:ext uri="{FF2B5EF4-FFF2-40B4-BE49-F238E27FC236}">
                <a16:creationId xmlns:a16="http://schemas.microsoft.com/office/drawing/2014/main" id="{1CB9AB92-7A86-413A-ADBA-51A307E24238}"/>
              </a:ext>
            </a:extLst>
          </p:cNvPr>
          <p:cNvSpPr>
            <a:spLocks noGrp="1"/>
          </p:cNvSpPr>
          <p:nvPr>
            <p:ph idx="1"/>
          </p:nvPr>
        </p:nvSpPr>
        <p:spPr/>
        <p:txBody>
          <a:bodyPr>
            <a:normAutofit/>
          </a:bodyPr>
          <a:lstStyle/>
          <a:p>
            <a:r>
              <a:rPr lang="hu-HU" dirty="0"/>
              <a:t>Beállítási segédlet: </a:t>
            </a:r>
            <a:r>
              <a:rPr lang="hu-HU" dirty="0">
                <a:hlinkClick r:id="rId2"/>
              </a:rPr>
              <a:t>https://docs.microsoft.com/hu-hu/azure/event-hubs/event-hubs-dotnet-standard-getstarted-send</a:t>
            </a:r>
            <a:endParaRPr lang="hu-HU" dirty="0"/>
          </a:p>
          <a:p>
            <a:r>
              <a:rPr lang="hu-HU" dirty="0"/>
              <a:t>Beállításokhoz: </a:t>
            </a:r>
            <a:r>
              <a:rPr lang="hu-HU" dirty="0" err="1"/>
              <a:t>SensorEventGenerator</a:t>
            </a:r>
            <a:endParaRPr lang="hu-HU" dirty="0"/>
          </a:p>
          <a:p>
            <a:endParaRPr lang="hu-HU" dirty="0"/>
          </a:p>
          <a:p>
            <a:pPr marL="457200" lvl="1" indent="0">
              <a:buNone/>
            </a:pPr>
            <a:r>
              <a:rPr lang="en-US" sz="1700" dirty="0">
                <a:latin typeface="Courier New" panose="02070309020205020404" pitchFamily="49" charset="0"/>
                <a:cs typeface="Courier New" panose="02070309020205020404" pitchFamily="49" charset="0"/>
              </a:rPr>
              <a:t>&lt;</a:t>
            </a:r>
            <a:r>
              <a:rPr lang="en-US" sz="1700" dirty="0" err="1">
                <a:latin typeface="Courier New" panose="02070309020205020404" pitchFamily="49" charset="0"/>
                <a:cs typeface="Courier New" panose="02070309020205020404" pitchFamily="49" charset="0"/>
              </a:rPr>
              <a:t>appSettings</a:t>
            </a:r>
            <a:r>
              <a:rPr lang="en-US" sz="1700" dirty="0">
                <a:latin typeface="Courier New" panose="02070309020205020404" pitchFamily="49" charset="0"/>
                <a:cs typeface="Courier New" panose="02070309020205020404" pitchFamily="49" charset="0"/>
              </a:rPr>
              <a:t>&gt; &lt;add key="</a:t>
            </a:r>
            <a:r>
              <a:rPr lang="en-US" sz="1700" dirty="0" err="1">
                <a:latin typeface="Courier New" panose="02070309020205020404" pitchFamily="49" charset="0"/>
                <a:cs typeface="Courier New" panose="02070309020205020404" pitchFamily="49" charset="0"/>
              </a:rPr>
              <a:t>SBNameSpace</a:t>
            </a:r>
            <a:r>
              <a:rPr lang="en-US" sz="1700" dirty="0">
                <a:latin typeface="Courier New" panose="02070309020205020404" pitchFamily="49" charset="0"/>
                <a:cs typeface="Courier New" panose="02070309020205020404" pitchFamily="49" charset="0"/>
              </a:rPr>
              <a:t>" value="your service bus namespace" /&gt;</a:t>
            </a:r>
          </a:p>
          <a:p>
            <a:pPr marL="457200" lvl="1" indent="0">
              <a:buNone/>
            </a:pPr>
            <a:r>
              <a:rPr lang="en-US" sz="1700" dirty="0">
                <a:latin typeface="Courier New" panose="02070309020205020404" pitchFamily="49" charset="0"/>
                <a:cs typeface="Courier New" panose="02070309020205020404" pitchFamily="49" charset="0"/>
              </a:rPr>
              <a:t>&lt;add key="</a:t>
            </a:r>
            <a:r>
              <a:rPr lang="en-US" sz="1700" dirty="0" err="1">
                <a:latin typeface="Courier New" panose="02070309020205020404" pitchFamily="49" charset="0"/>
                <a:cs typeface="Courier New" panose="02070309020205020404" pitchFamily="49" charset="0"/>
              </a:rPr>
              <a:t>EHName</a:t>
            </a:r>
            <a:r>
              <a:rPr lang="en-US" sz="1700" dirty="0">
                <a:latin typeface="Courier New" panose="02070309020205020404" pitchFamily="49" charset="0"/>
                <a:cs typeface="Courier New" panose="02070309020205020404" pitchFamily="49" charset="0"/>
              </a:rPr>
              <a:t>" value="your event hub name" /&gt;</a:t>
            </a:r>
          </a:p>
          <a:p>
            <a:pPr marL="457200" lvl="1" indent="0">
              <a:buNone/>
            </a:pPr>
            <a:r>
              <a:rPr lang="en-US" sz="1700" dirty="0">
                <a:latin typeface="Courier New" panose="02070309020205020404" pitchFamily="49" charset="0"/>
                <a:cs typeface="Courier New" panose="02070309020205020404" pitchFamily="49" charset="0"/>
              </a:rPr>
              <a:t>&lt;add key="</a:t>
            </a:r>
            <a:r>
              <a:rPr lang="en-US" sz="1700" dirty="0" err="1">
                <a:latin typeface="Courier New" panose="02070309020205020404" pitchFamily="49" charset="0"/>
                <a:cs typeface="Courier New" panose="02070309020205020404" pitchFamily="49" charset="0"/>
              </a:rPr>
              <a:t>AccessPolicyName</a:t>
            </a:r>
            <a:r>
              <a:rPr lang="en-US" sz="1700" dirty="0">
                <a:latin typeface="Courier New" panose="02070309020205020404" pitchFamily="49" charset="0"/>
                <a:cs typeface="Courier New" panose="02070309020205020404" pitchFamily="49" charset="0"/>
              </a:rPr>
              <a:t>" value="name of policy having manage permission" /&gt;</a:t>
            </a:r>
          </a:p>
          <a:p>
            <a:pPr marL="457200" lvl="1" indent="0">
              <a:buNone/>
            </a:pPr>
            <a:r>
              <a:rPr lang="en-US" sz="1700" dirty="0">
                <a:latin typeface="Courier New" panose="02070309020205020404" pitchFamily="49" charset="0"/>
                <a:cs typeface="Courier New" panose="02070309020205020404" pitchFamily="49" charset="0"/>
              </a:rPr>
              <a:t>&lt;add key="</a:t>
            </a:r>
            <a:r>
              <a:rPr lang="en-US" sz="1700" dirty="0" err="1">
                <a:latin typeface="Courier New" panose="02070309020205020404" pitchFamily="49" charset="0"/>
                <a:cs typeface="Courier New" panose="02070309020205020404" pitchFamily="49" charset="0"/>
              </a:rPr>
              <a:t>AccessPolicyKey</a:t>
            </a:r>
            <a:r>
              <a:rPr lang="en-US" sz="1700" dirty="0">
                <a:latin typeface="Courier New" panose="02070309020205020404" pitchFamily="49" charset="0"/>
                <a:cs typeface="Courier New" panose="02070309020205020404" pitchFamily="49" charset="0"/>
              </a:rPr>
              <a:t>" value="your key" /&gt;</a:t>
            </a:r>
          </a:p>
          <a:p>
            <a:pPr marL="457200" lvl="1" indent="0">
              <a:buNone/>
            </a:pPr>
            <a:r>
              <a:rPr lang="en-US" sz="1700" dirty="0">
                <a:latin typeface="Courier New" panose="02070309020205020404" pitchFamily="49" charset="0"/>
                <a:cs typeface="Courier New" panose="02070309020205020404" pitchFamily="49" charset="0"/>
              </a:rPr>
              <a:t>&lt;add key="</a:t>
            </a:r>
            <a:r>
              <a:rPr lang="en-US" sz="1700" dirty="0" err="1">
                <a:latin typeface="Courier New" panose="02070309020205020404" pitchFamily="49" charset="0"/>
                <a:cs typeface="Courier New" panose="02070309020205020404" pitchFamily="49" charset="0"/>
              </a:rPr>
              <a:t>SensorName</a:t>
            </a:r>
            <a:r>
              <a:rPr lang="en-US" sz="1700" dirty="0">
                <a:latin typeface="Courier New" panose="02070309020205020404" pitchFamily="49" charset="0"/>
                <a:cs typeface="Courier New" panose="02070309020205020404" pitchFamily="49" charset="0"/>
              </a:rPr>
              <a:t>" value="any </a:t>
            </a:r>
            <a:r>
              <a:rPr lang="en-US" sz="1700" dirty="0" err="1">
                <a:latin typeface="Courier New" panose="02070309020205020404" pitchFamily="49" charset="0"/>
                <a:cs typeface="Courier New" panose="02070309020205020404" pitchFamily="49" charset="0"/>
              </a:rPr>
              <a:t>displaay</a:t>
            </a:r>
            <a:r>
              <a:rPr lang="en-US" sz="1700" dirty="0">
                <a:latin typeface="Courier New" panose="02070309020205020404" pitchFamily="49" charset="0"/>
                <a:cs typeface="Courier New" panose="02070309020205020404" pitchFamily="49" charset="0"/>
              </a:rPr>
              <a:t> name you want to give your sensor" /&gt;</a:t>
            </a:r>
          </a:p>
          <a:p>
            <a:pPr marL="457200" lvl="1" indent="0">
              <a:buNone/>
            </a:pPr>
            <a:r>
              <a:rPr lang="en-US" sz="1700" dirty="0">
                <a:latin typeface="Courier New" panose="02070309020205020404" pitchFamily="49" charset="0"/>
                <a:cs typeface="Courier New" panose="02070309020205020404" pitchFamily="49" charset="0"/>
              </a:rPr>
              <a:t>&lt;/</a:t>
            </a:r>
            <a:r>
              <a:rPr lang="en-US" sz="1700" dirty="0" err="1">
                <a:latin typeface="Courier New" panose="02070309020205020404" pitchFamily="49" charset="0"/>
                <a:cs typeface="Courier New" panose="02070309020205020404" pitchFamily="49" charset="0"/>
              </a:rPr>
              <a:t>appSettings</a:t>
            </a:r>
            <a:r>
              <a:rPr lang="en-US" sz="1700" dirty="0">
                <a:latin typeface="Courier New" panose="02070309020205020404" pitchFamily="49" charset="0"/>
                <a:cs typeface="Courier New" panose="02070309020205020404" pitchFamily="49" charset="0"/>
              </a:rPr>
              <a:t>&gt; </a:t>
            </a:r>
            <a:endParaRPr lang="hu-HU" sz="17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326157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711B124-9350-497C-999B-43DE82F53E47}"/>
              </a:ext>
            </a:extLst>
          </p:cNvPr>
          <p:cNvSpPr>
            <a:spLocks noGrp="1"/>
          </p:cNvSpPr>
          <p:nvPr>
            <p:ph type="title"/>
          </p:nvPr>
        </p:nvSpPr>
        <p:spPr/>
        <p:txBody>
          <a:bodyPr>
            <a:normAutofit fontScale="90000"/>
          </a:bodyPr>
          <a:lstStyle/>
          <a:p>
            <a:r>
              <a:rPr lang="hu-HU" dirty="0" err="1"/>
              <a:t>Azure</a:t>
            </a:r>
            <a:r>
              <a:rPr lang="hu-HU" dirty="0"/>
              <a:t> </a:t>
            </a:r>
            <a:r>
              <a:rPr lang="hu-HU" dirty="0" err="1"/>
              <a:t>Stream</a:t>
            </a:r>
            <a:r>
              <a:rPr lang="hu-HU" dirty="0"/>
              <a:t> </a:t>
            </a:r>
            <a:r>
              <a:rPr lang="hu-HU" dirty="0" err="1"/>
              <a:t>Analytics</a:t>
            </a:r>
            <a:r>
              <a:rPr lang="hu-HU" dirty="0"/>
              <a:t> adatforrás – output </a:t>
            </a:r>
            <a:r>
              <a:rPr lang="hu-HU" dirty="0" err="1"/>
              <a:t>tab</a:t>
            </a:r>
            <a:endParaRPr lang="hu-HU" dirty="0"/>
          </a:p>
        </p:txBody>
      </p:sp>
      <p:pic>
        <p:nvPicPr>
          <p:cNvPr id="5" name="Tartalom helye 4" descr="A képen képernyőkép látható&#10;&#10;A leírás teljesen megbízható">
            <a:extLst>
              <a:ext uri="{FF2B5EF4-FFF2-40B4-BE49-F238E27FC236}">
                <a16:creationId xmlns:a16="http://schemas.microsoft.com/office/drawing/2014/main" id="{793C433F-DA0A-434C-8DC4-FBD64F75330D}"/>
              </a:ext>
            </a:extLst>
          </p:cNvPr>
          <p:cNvPicPr>
            <a:picLocks noGrp="1" noChangeAspect="1"/>
          </p:cNvPicPr>
          <p:nvPr>
            <p:ph idx="1"/>
          </p:nvPr>
        </p:nvPicPr>
        <p:blipFill>
          <a:blip r:embed="rId2"/>
          <a:stretch>
            <a:fillRect/>
          </a:stretch>
        </p:blipFill>
        <p:spPr>
          <a:xfrm>
            <a:off x="3368521" y="1316038"/>
            <a:ext cx="5474008" cy="4735512"/>
          </a:xfrm>
        </p:spPr>
      </p:pic>
    </p:spTree>
    <p:extLst>
      <p:ext uri="{BB962C8B-B14F-4D97-AF65-F5344CB8AC3E}">
        <p14:creationId xmlns:p14="http://schemas.microsoft.com/office/powerpoint/2010/main" val="33256160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FFFCB21-7C08-4E25-AFCE-DBD3955A1814}"/>
              </a:ext>
            </a:extLst>
          </p:cNvPr>
          <p:cNvSpPr>
            <a:spLocks noGrp="1"/>
          </p:cNvSpPr>
          <p:nvPr>
            <p:ph type="title"/>
          </p:nvPr>
        </p:nvSpPr>
        <p:spPr/>
        <p:txBody>
          <a:bodyPr/>
          <a:lstStyle/>
          <a:p>
            <a:r>
              <a:rPr lang="hu-HU" dirty="0" err="1"/>
              <a:t>Power</a:t>
            </a:r>
            <a:r>
              <a:rPr lang="hu-HU" dirty="0"/>
              <a:t> BI</a:t>
            </a:r>
          </a:p>
        </p:txBody>
      </p:sp>
      <p:sp>
        <p:nvSpPr>
          <p:cNvPr id="3" name="Tartalom helye 2">
            <a:extLst>
              <a:ext uri="{FF2B5EF4-FFF2-40B4-BE49-F238E27FC236}">
                <a16:creationId xmlns:a16="http://schemas.microsoft.com/office/drawing/2014/main" id="{74D79C04-7675-4572-A019-6E8C9CCAF3AB}"/>
              </a:ext>
            </a:extLst>
          </p:cNvPr>
          <p:cNvSpPr>
            <a:spLocks noGrp="1"/>
          </p:cNvSpPr>
          <p:nvPr>
            <p:ph idx="1"/>
          </p:nvPr>
        </p:nvSpPr>
        <p:spPr/>
        <p:txBody>
          <a:bodyPr/>
          <a:lstStyle/>
          <a:p>
            <a:r>
              <a:rPr lang="hu-HU" dirty="0" err="1"/>
              <a:t>Querry</a:t>
            </a:r>
            <a:r>
              <a:rPr lang="hu-HU" dirty="0"/>
              <a:t> </a:t>
            </a:r>
            <a:r>
              <a:rPr lang="hu-HU" dirty="0" err="1"/>
              <a:t>job</a:t>
            </a:r>
            <a:r>
              <a:rPr lang="hu-HU" dirty="0"/>
              <a:t>: </a:t>
            </a:r>
            <a:r>
              <a:rPr lang="en-US" dirty="0"/>
              <a:t> </a:t>
            </a:r>
            <a:endParaRPr lang="hu-HU" dirty="0"/>
          </a:p>
          <a:p>
            <a:pPr marL="0" indent="0">
              <a:buNone/>
            </a:pPr>
            <a:r>
              <a:rPr lang="en-US" sz="1600" dirty="0">
                <a:latin typeface="Courier New" panose="02070309020205020404" pitchFamily="49" charset="0"/>
                <a:cs typeface="Courier New" panose="02070309020205020404" pitchFamily="49" charset="0"/>
              </a:rPr>
              <a:t>SELECT max(</a:t>
            </a:r>
            <a:r>
              <a:rPr lang="en-US" sz="1600" dirty="0" err="1">
                <a:latin typeface="Courier New" panose="02070309020205020404" pitchFamily="49" charset="0"/>
                <a:cs typeface="Courier New" panose="02070309020205020404" pitchFamily="49" charset="0"/>
              </a:rPr>
              <a:t>hmdt</a:t>
            </a:r>
            <a:r>
              <a:rPr lang="en-US" sz="1600" dirty="0">
                <a:latin typeface="Courier New" panose="02070309020205020404" pitchFamily="49" charset="0"/>
                <a:cs typeface="Courier New" panose="02070309020205020404" pitchFamily="49" charset="0"/>
              </a:rPr>
              <a:t>) as </a:t>
            </a:r>
            <a:r>
              <a:rPr lang="en-US" sz="1600" dirty="0" err="1">
                <a:latin typeface="Courier New" panose="02070309020205020404" pitchFamily="49" charset="0"/>
                <a:cs typeface="Courier New" panose="02070309020205020404" pitchFamily="49" charset="0"/>
              </a:rPr>
              <a:t>hmdt</a:t>
            </a:r>
            <a:r>
              <a:rPr lang="en-US" sz="1600" dirty="0">
                <a:latin typeface="Courier New" panose="02070309020205020404" pitchFamily="49" charset="0"/>
                <a:cs typeface="Courier New" panose="02070309020205020404" pitchFamily="49" charset="0"/>
              </a:rPr>
              <a:t> , max(temp) as temp , time , 0 as </a:t>
            </a:r>
            <a:r>
              <a:rPr lang="en-US" sz="1600" dirty="0" err="1">
                <a:latin typeface="Courier New" panose="02070309020205020404" pitchFamily="49" charset="0"/>
                <a:cs typeface="Courier New" panose="02070309020205020404" pitchFamily="49" charset="0"/>
              </a:rPr>
              <a:t>minTemp</a:t>
            </a:r>
            <a:r>
              <a:rPr lang="en-US" sz="1600" dirty="0">
                <a:latin typeface="Courier New" panose="02070309020205020404" pitchFamily="49" charset="0"/>
                <a:cs typeface="Courier New" panose="02070309020205020404" pitchFamily="49" charset="0"/>
              </a:rPr>
              <a:t> , 150 as </a:t>
            </a:r>
            <a:r>
              <a:rPr lang="en-US" sz="1600" dirty="0" err="1">
                <a:latin typeface="Courier New" panose="02070309020205020404" pitchFamily="49" charset="0"/>
                <a:cs typeface="Courier New" panose="02070309020205020404" pitchFamily="49" charset="0"/>
              </a:rPr>
              <a:t>maxTemp</a:t>
            </a:r>
            <a:r>
              <a:rPr lang="en-US" sz="1600" dirty="0">
                <a:latin typeface="Courier New" panose="02070309020205020404" pitchFamily="49" charset="0"/>
                <a:cs typeface="Courier New" panose="02070309020205020404" pitchFamily="49" charset="0"/>
              </a:rPr>
              <a:t> , 75 as </a:t>
            </a:r>
            <a:r>
              <a:rPr lang="en-US" sz="1600" dirty="0" err="1">
                <a:latin typeface="Courier New" panose="02070309020205020404" pitchFamily="49" charset="0"/>
                <a:cs typeface="Courier New" panose="02070309020205020404" pitchFamily="49" charset="0"/>
              </a:rPr>
              <a:t>targetTemp</a:t>
            </a:r>
            <a:r>
              <a:rPr lang="en-US" sz="1600" dirty="0">
                <a:latin typeface="Courier New" panose="02070309020205020404" pitchFamily="49" charset="0"/>
                <a:cs typeface="Courier New" panose="02070309020205020404" pitchFamily="49" charset="0"/>
              </a:rPr>
              <a:t> , 100 as </a:t>
            </a:r>
            <a:r>
              <a:rPr lang="en-US" sz="1600" dirty="0" err="1">
                <a:latin typeface="Courier New" panose="02070309020205020404" pitchFamily="49" charset="0"/>
                <a:cs typeface="Courier New" panose="02070309020205020404" pitchFamily="49" charset="0"/>
              </a:rPr>
              <a:t>maxHmdt</a:t>
            </a:r>
            <a:r>
              <a:rPr lang="en-US" sz="1600" dirty="0">
                <a:latin typeface="Courier New" panose="02070309020205020404" pitchFamily="49" charset="0"/>
                <a:cs typeface="Courier New" panose="02070309020205020404" pitchFamily="49" charset="0"/>
              </a:rPr>
              <a:t> , 70 as </a:t>
            </a:r>
            <a:r>
              <a:rPr lang="en-US" sz="1600" dirty="0" err="1">
                <a:latin typeface="Courier New" panose="02070309020205020404" pitchFamily="49" charset="0"/>
                <a:cs typeface="Courier New" panose="02070309020205020404" pitchFamily="49" charset="0"/>
              </a:rPr>
              <a:t>targetHmdt</a:t>
            </a:r>
            <a:r>
              <a:rPr lang="en-US" sz="1600" dirty="0">
                <a:latin typeface="Courier New" panose="02070309020205020404" pitchFamily="49" charset="0"/>
                <a:cs typeface="Courier New" panose="02070309020205020404" pitchFamily="49" charset="0"/>
              </a:rPr>
              <a:t> </a:t>
            </a:r>
            <a:br>
              <a:rPr lang="hu-HU" sz="1600" dirty="0">
                <a:latin typeface="Courier New" panose="02070309020205020404" pitchFamily="49" charset="0"/>
                <a:cs typeface="Courier New" panose="02070309020205020404" pitchFamily="49" charset="0"/>
              </a:rPr>
            </a:br>
            <a:r>
              <a:rPr lang="en-US" sz="1600" dirty="0">
                <a:latin typeface="Courier New" panose="02070309020205020404" pitchFamily="49" charset="0"/>
                <a:cs typeface="Courier New" panose="02070309020205020404" pitchFamily="49" charset="0"/>
              </a:rPr>
              <a:t>FROM Input </a:t>
            </a:r>
            <a:endParaRPr lang="hu-HU" sz="1600" dirty="0">
              <a:latin typeface="Courier New" panose="02070309020205020404" pitchFamily="49" charset="0"/>
              <a:cs typeface="Courier New" panose="02070309020205020404" pitchFamily="49" charset="0"/>
            </a:endParaRPr>
          </a:p>
          <a:p>
            <a:pPr marL="0" indent="0">
              <a:buNone/>
            </a:pPr>
            <a:r>
              <a:rPr lang="hu-HU" sz="1600" dirty="0">
                <a:latin typeface="Courier New" panose="02070309020205020404" pitchFamily="49" charset="0"/>
                <a:cs typeface="Courier New" panose="02070309020205020404" pitchFamily="49" charset="0"/>
              </a:rPr>
              <a:t>GROUP BY</a:t>
            </a:r>
            <a:r>
              <a:rPr lang="en-US" sz="1600" dirty="0">
                <a:latin typeface="Courier New" panose="02070309020205020404" pitchFamily="49" charset="0"/>
                <a:cs typeface="Courier New" panose="02070309020205020404" pitchFamily="49" charset="0"/>
              </a:rPr>
              <a:t> TUMBLINGWINDOW(ss,1) ,time ,</a:t>
            </a:r>
            <a:r>
              <a:rPr lang="en-US" sz="1600" dirty="0" err="1">
                <a:latin typeface="Courier New" panose="02070309020205020404" pitchFamily="49" charset="0"/>
                <a:cs typeface="Courier New" panose="02070309020205020404" pitchFamily="49" charset="0"/>
              </a:rPr>
              <a:t>dspl</a:t>
            </a:r>
            <a:r>
              <a:rPr lang="en-US" sz="1600" dirty="0">
                <a:latin typeface="Courier New" panose="02070309020205020404" pitchFamily="49" charset="0"/>
                <a:cs typeface="Courier New" panose="02070309020205020404" pitchFamily="49" charset="0"/>
              </a:rPr>
              <a:t> </a:t>
            </a:r>
            <a:endParaRPr lang="hu-HU" dirty="0">
              <a:latin typeface="Courier New" panose="02070309020205020404" pitchFamily="49" charset="0"/>
              <a:cs typeface="Courier New" panose="02070309020205020404" pitchFamily="49" charset="0"/>
            </a:endParaRPr>
          </a:p>
        </p:txBody>
      </p:sp>
      <p:pic>
        <p:nvPicPr>
          <p:cNvPr id="6" name="Kép 5" descr="A képen képernyőkép látható&#10;&#10;A leírás teljesen megbízható">
            <a:extLst>
              <a:ext uri="{FF2B5EF4-FFF2-40B4-BE49-F238E27FC236}">
                <a16:creationId xmlns:a16="http://schemas.microsoft.com/office/drawing/2014/main" id="{A855A1A1-E5E8-434D-ACF5-AD664C0E5316}"/>
              </a:ext>
            </a:extLst>
          </p:cNvPr>
          <p:cNvPicPr>
            <a:picLocks noChangeAspect="1"/>
          </p:cNvPicPr>
          <p:nvPr/>
        </p:nvPicPr>
        <p:blipFill>
          <a:blip r:embed="rId2"/>
          <a:stretch>
            <a:fillRect/>
          </a:stretch>
        </p:blipFill>
        <p:spPr>
          <a:xfrm>
            <a:off x="3900885" y="3048130"/>
            <a:ext cx="4858105" cy="3348703"/>
          </a:xfrm>
          <a:prstGeom prst="rect">
            <a:avLst/>
          </a:prstGeom>
        </p:spPr>
      </p:pic>
    </p:spTree>
    <p:extLst>
      <p:ext uri="{BB962C8B-B14F-4D97-AF65-F5344CB8AC3E}">
        <p14:creationId xmlns:p14="http://schemas.microsoft.com/office/powerpoint/2010/main" val="3658097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220632" y="3348238"/>
            <a:ext cx="9106263" cy="1200158"/>
          </a:xfrm>
        </p:spPr>
        <p:txBody>
          <a:bodyPr/>
          <a:lstStyle/>
          <a:p>
            <a:r>
              <a:rPr lang="hu-HU" dirty="0"/>
              <a:t>Köszönöm a figyelmet!</a:t>
            </a:r>
            <a:endParaRPr lang="en-US" dirty="0"/>
          </a:p>
        </p:txBody>
      </p:sp>
      <p:sp>
        <p:nvSpPr>
          <p:cNvPr id="4" name="Title 6">
            <a:extLst>
              <a:ext uri="{FF2B5EF4-FFF2-40B4-BE49-F238E27FC236}">
                <a16:creationId xmlns:a16="http://schemas.microsoft.com/office/drawing/2014/main" id="{34BDD74C-5263-464C-AA3C-D945D23978FF}"/>
              </a:ext>
            </a:extLst>
          </p:cNvPr>
          <p:cNvSpPr txBox="1">
            <a:spLocks/>
          </p:cNvSpPr>
          <p:nvPr/>
        </p:nvSpPr>
        <p:spPr>
          <a:xfrm>
            <a:off x="4448153" y="4548395"/>
            <a:ext cx="6060413" cy="927693"/>
          </a:xfrm>
          <a:prstGeom prst="rect">
            <a:avLst/>
          </a:prstGeom>
        </p:spPr>
        <p:txBody>
          <a:bodyPr vert="horz" lIns="457135" tIns="45713" rIns="457135" bIns="45713"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dirty="0"/>
          </a:p>
        </p:txBody>
      </p:sp>
    </p:spTree>
    <p:extLst>
      <p:ext uri="{BB962C8B-B14F-4D97-AF65-F5344CB8AC3E}">
        <p14:creationId xmlns:p14="http://schemas.microsoft.com/office/powerpoint/2010/main" val="349282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74AB4-1B08-1944-85FB-954B5193E4DA}"/>
              </a:ext>
            </a:extLst>
          </p:cNvPr>
          <p:cNvSpPr>
            <a:spLocks noGrp="1"/>
          </p:cNvSpPr>
          <p:nvPr>
            <p:ph type="title"/>
          </p:nvPr>
        </p:nvSpPr>
        <p:spPr/>
        <p:txBody>
          <a:bodyPr/>
          <a:lstStyle/>
          <a:p>
            <a:r>
              <a:rPr lang="hu-HU"/>
              <a:t>Excel elemzési szolgáltatásai</a:t>
            </a:r>
          </a:p>
        </p:txBody>
      </p:sp>
      <p:graphicFrame>
        <p:nvGraphicFramePr>
          <p:cNvPr id="5" name="Content Placeholder 4">
            <a:extLst>
              <a:ext uri="{FF2B5EF4-FFF2-40B4-BE49-F238E27FC236}">
                <a16:creationId xmlns:a16="http://schemas.microsoft.com/office/drawing/2014/main" id="{A01B3CDE-E958-484A-99DF-8266DBA44867}"/>
              </a:ext>
            </a:extLst>
          </p:cNvPr>
          <p:cNvGraphicFramePr>
            <a:graphicFrameLocks noGrp="1"/>
          </p:cNvGraphicFramePr>
          <p:nvPr>
            <p:ph idx="1"/>
            <p:extLst>
              <p:ext uri="{D42A27DB-BD31-4B8C-83A1-F6EECF244321}">
                <p14:modId xmlns:p14="http://schemas.microsoft.com/office/powerpoint/2010/main" val="455204824"/>
              </p:ext>
            </p:extLst>
          </p:nvPr>
        </p:nvGraphicFramePr>
        <p:xfrm>
          <a:off x="811213" y="1316038"/>
          <a:ext cx="10588626" cy="3952240"/>
        </p:xfrm>
        <a:graphic>
          <a:graphicData uri="http://schemas.openxmlformats.org/drawingml/2006/table">
            <a:tbl>
              <a:tblPr firstRow="1" bandRow="1">
                <a:tableStyleId>{5C22544A-7EE6-4342-B048-85BDC9FD1C3A}</a:tableStyleId>
              </a:tblPr>
              <a:tblGrid>
                <a:gridCol w="3507569">
                  <a:extLst>
                    <a:ext uri="{9D8B030D-6E8A-4147-A177-3AD203B41FA5}">
                      <a16:colId xmlns:a16="http://schemas.microsoft.com/office/drawing/2014/main" val="3260635656"/>
                    </a:ext>
                  </a:extLst>
                </a:gridCol>
                <a:gridCol w="7081057">
                  <a:extLst>
                    <a:ext uri="{9D8B030D-6E8A-4147-A177-3AD203B41FA5}">
                      <a16:colId xmlns:a16="http://schemas.microsoft.com/office/drawing/2014/main" val="3735209486"/>
                    </a:ext>
                  </a:extLst>
                </a:gridCol>
              </a:tblGrid>
              <a:tr h="370840">
                <a:tc>
                  <a:txBody>
                    <a:bodyPr/>
                    <a:lstStyle/>
                    <a:p>
                      <a:r>
                        <a:rPr lang="hu-HU"/>
                        <a:t>Elemzési  folyamat lépése</a:t>
                      </a:r>
                    </a:p>
                  </a:txBody>
                  <a:tcPr/>
                </a:tc>
                <a:tc>
                  <a:txBody>
                    <a:bodyPr/>
                    <a:lstStyle/>
                    <a:p>
                      <a:r>
                        <a:rPr lang="hu-HU"/>
                        <a:t>Excel szolgáltatás</a:t>
                      </a:r>
                    </a:p>
                  </a:txBody>
                  <a:tcPr/>
                </a:tc>
                <a:extLst>
                  <a:ext uri="{0D108BD9-81ED-4DB2-BD59-A6C34878D82A}">
                    <a16:rowId xmlns:a16="http://schemas.microsoft.com/office/drawing/2014/main" val="3839528204"/>
                  </a:ext>
                </a:extLst>
              </a:tr>
              <a:tr h="370840">
                <a:tc>
                  <a:txBody>
                    <a:bodyPr/>
                    <a:lstStyle/>
                    <a:p>
                      <a:r>
                        <a:rPr lang="hu-HU"/>
                        <a:t>Adatbetöltés</a:t>
                      </a:r>
                    </a:p>
                  </a:txBody>
                  <a:tcPr/>
                </a:tc>
                <a:tc>
                  <a:txBody>
                    <a:bodyPr/>
                    <a:lstStyle/>
                    <a:p>
                      <a:r>
                        <a:rPr lang="hu-HU"/>
                        <a:t>Nagyon sok támogatott adatforrás </a:t>
                      </a:r>
                    </a:p>
                    <a:p>
                      <a:r>
                        <a:rPr lang="hu-HU"/>
                        <a:t>Adat menü: Szöveg, HTML, Adatbázis, stb.</a:t>
                      </a:r>
                    </a:p>
                    <a:p>
                      <a:r>
                        <a:rPr lang="hu-HU"/>
                        <a:t>Power Query</a:t>
                      </a:r>
                    </a:p>
                  </a:txBody>
                  <a:tcPr/>
                </a:tc>
                <a:extLst>
                  <a:ext uri="{0D108BD9-81ED-4DB2-BD59-A6C34878D82A}">
                    <a16:rowId xmlns:a16="http://schemas.microsoft.com/office/drawing/2014/main" val="4277444242"/>
                  </a:ext>
                </a:extLst>
              </a:tr>
              <a:tr h="370840">
                <a:tc>
                  <a:txBody>
                    <a:bodyPr/>
                    <a:lstStyle/>
                    <a:p>
                      <a:r>
                        <a:rPr lang="hu-HU"/>
                        <a:t>Adat felfedezés, adattisztítás</a:t>
                      </a:r>
                    </a:p>
                  </a:txBody>
                  <a:tcPr/>
                </a:tc>
                <a:tc>
                  <a:txBody>
                    <a:bodyPr/>
                    <a:lstStyle/>
                    <a:p>
                      <a:r>
                        <a:rPr lang="hu-HU"/>
                        <a:t>Számos függvény, autoszűrő, stb.</a:t>
                      </a:r>
                    </a:p>
                  </a:txBody>
                  <a:tcPr/>
                </a:tc>
                <a:extLst>
                  <a:ext uri="{0D108BD9-81ED-4DB2-BD59-A6C34878D82A}">
                    <a16:rowId xmlns:a16="http://schemas.microsoft.com/office/drawing/2014/main" val="2749748731"/>
                  </a:ext>
                </a:extLst>
              </a:tr>
              <a:tr h="370840">
                <a:tc>
                  <a:txBody>
                    <a:bodyPr/>
                    <a:lstStyle/>
                    <a:p>
                      <a:r>
                        <a:rPr lang="hu-HU"/>
                        <a:t>Adat modellezés</a:t>
                      </a:r>
                    </a:p>
                  </a:txBody>
                  <a:tcPr/>
                </a:tc>
                <a:tc>
                  <a:txBody>
                    <a:bodyPr/>
                    <a:lstStyle/>
                    <a:p>
                      <a:r>
                        <a:rPr lang="hu-HU"/>
                        <a:t>Power Pivot</a:t>
                      </a:r>
                    </a:p>
                  </a:txBody>
                  <a:tcPr/>
                </a:tc>
                <a:extLst>
                  <a:ext uri="{0D108BD9-81ED-4DB2-BD59-A6C34878D82A}">
                    <a16:rowId xmlns:a16="http://schemas.microsoft.com/office/drawing/2014/main" val="523385056"/>
                  </a:ext>
                </a:extLst>
              </a:tr>
              <a:tr h="370840">
                <a:tc>
                  <a:txBody>
                    <a:bodyPr/>
                    <a:lstStyle/>
                    <a:p>
                      <a:r>
                        <a:rPr lang="hu-HU"/>
                        <a:t>Adatmanipuláció, adatfeldolgozás</a:t>
                      </a:r>
                    </a:p>
                  </a:txBody>
                  <a:tcPr/>
                </a:tc>
                <a:tc>
                  <a:txBody>
                    <a:bodyPr/>
                    <a:lstStyle/>
                    <a:p>
                      <a:r>
                        <a:rPr lang="hu-HU"/>
                        <a:t>Számos függvény</a:t>
                      </a:r>
                    </a:p>
                    <a:p>
                      <a:r>
                        <a:rPr lang="hu-HU"/>
                        <a:t>Analysis Toolpak</a:t>
                      </a:r>
                    </a:p>
                  </a:txBody>
                  <a:tcPr/>
                </a:tc>
                <a:extLst>
                  <a:ext uri="{0D108BD9-81ED-4DB2-BD59-A6C34878D82A}">
                    <a16:rowId xmlns:a16="http://schemas.microsoft.com/office/drawing/2014/main" val="2376686682"/>
                  </a:ext>
                </a:extLst>
              </a:tr>
              <a:tr h="370840">
                <a:tc>
                  <a:txBody>
                    <a:bodyPr/>
                    <a:lstStyle/>
                    <a:p>
                      <a:r>
                        <a:rPr lang="en-GB" dirty="0"/>
                        <a:t>Vizualizáció</a:t>
                      </a:r>
                      <a:endParaRPr lang="da-DK" dirty="0"/>
                    </a:p>
                  </a:txBody>
                  <a:tcPr/>
                </a:tc>
                <a:tc>
                  <a:txBody>
                    <a:bodyPr/>
                    <a:lstStyle/>
                    <a:p>
                      <a:r>
                        <a:rPr lang="en-GB" dirty="0" err="1"/>
                        <a:t>Diagrammok, </a:t>
                      </a:r>
                    </a:p>
                    <a:p>
                      <a:r>
                        <a:rPr lang="en-GB" dirty="0" err="1"/>
                        <a:t>Kimutatás (Pivot), kimutatásdiagram</a:t>
                      </a:r>
                    </a:p>
                    <a:p>
                      <a:r>
                        <a:rPr lang="en-GB" dirty="0" err="1"/>
                        <a:t>PowerMap</a:t>
                      </a:r>
                      <a:endParaRPr lang="da-DK" dirty="0"/>
                    </a:p>
                  </a:txBody>
                  <a:tcPr/>
                </a:tc>
                <a:extLst>
                  <a:ext uri="{0D108BD9-81ED-4DB2-BD59-A6C34878D82A}">
                    <a16:rowId xmlns:a16="http://schemas.microsoft.com/office/drawing/2014/main" val="3096742484"/>
                  </a:ext>
                </a:extLst>
              </a:tr>
              <a:tr h="370840">
                <a:tc>
                  <a:txBody>
                    <a:bodyPr/>
                    <a:lstStyle/>
                    <a:p>
                      <a:r>
                        <a:rPr lang="en-GB" dirty="0"/>
                        <a:t>Publikálás</a:t>
                      </a:r>
                      <a:endParaRPr lang="da-DK" dirty="0"/>
                    </a:p>
                  </a:txBody>
                  <a:tcPr/>
                </a:tc>
                <a:tc>
                  <a:txBody>
                    <a:bodyPr/>
                    <a:lstStyle/>
                    <a:p>
                      <a:r>
                        <a:rPr lang="en-GB" dirty="0"/>
                        <a:t>E-mail, közös tárhelyre mentés</a:t>
                      </a:r>
                      <a:endParaRPr lang="da-DK" dirty="0"/>
                    </a:p>
                  </a:txBody>
                  <a:tcPr/>
                </a:tc>
                <a:extLst>
                  <a:ext uri="{0D108BD9-81ED-4DB2-BD59-A6C34878D82A}">
                    <a16:rowId xmlns:a16="http://schemas.microsoft.com/office/drawing/2014/main" val="1989361622"/>
                  </a:ext>
                </a:extLst>
              </a:tr>
            </a:tbl>
          </a:graphicData>
        </a:graphic>
      </p:graphicFrame>
      <p:sp>
        <p:nvSpPr>
          <p:cNvPr id="4" name="Slide Number Placeholder 3">
            <a:extLst>
              <a:ext uri="{FF2B5EF4-FFF2-40B4-BE49-F238E27FC236}">
                <a16:creationId xmlns:a16="http://schemas.microsoft.com/office/drawing/2014/main" id="{0386831B-412E-5A44-84C0-339298387B3C}"/>
              </a:ext>
            </a:extLst>
          </p:cNvPr>
          <p:cNvSpPr>
            <a:spLocks noGrp="1"/>
          </p:cNvSpPr>
          <p:nvPr>
            <p:ph type="sldNum" sz="quarter" idx="12"/>
          </p:nvPr>
        </p:nvSpPr>
        <p:spPr/>
        <p:txBody>
          <a:bodyPr/>
          <a:lstStyle/>
          <a:p>
            <a:fld id="{6D22F896-40B5-4ADD-8801-0D06FADFA095}" type="slidenum">
              <a:rPr lang="en-US" dirty="0"/>
              <a:t>5</a:t>
            </a:fld>
            <a:endParaRPr lang="en-US" dirty="0"/>
          </a:p>
        </p:txBody>
      </p:sp>
    </p:spTree>
    <p:extLst>
      <p:ext uri="{BB962C8B-B14F-4D97-AF65-F5344CB8AC3E}">
        <p14:creationId xmlns:p14="http://schemas.microsoft.com/office/powerpoint/2010/main" val="1666536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F35BAF5-BEEE-450D-9666-FA545A7A2299}"/>
              </a:ext>
            </a:extLst>
          </p:cNvPr>
          <p:cNvSpPr>
            <a:spLocks noGrp="1"/>
          </p:cNvSpPr>
          <p:nvPr>
            <p:ph type="title"/>
          </p:nvPr>
        </p:nvSpPr>
        <p:spPr/>
        <p:txBody>
          <a:bodyPr/>
          <a:lstStyle/>
          <a:p>
            <a:r>
              <a:rPr lang="hu-HU" dirty="0" err="1"/>
              <a:t>Power</a:t>
            </a:r>
            <a:r>
              <a:rPr lang="hu-HU" dirty="0"/>
              <a:t> </a:t>
            </a:r>
            <a:r>
              <a:rPr lang="hu-HU" dirty="0" err="1"/>
              <a:t>Query</a:t>
            </a:r>
            <a:endParaRPr lang="hu-HU" dirty="0"/>
          </a:p>
        </p:txBody>
      </p:sp>
      <p:sp>
        <p:nvSpPr>
          <p:cNvPr id="3" name="Tartalom helye 2">
            <a:extLst>
              <a:ext uri="{FF2B5EF4-FFF2-40B4-BE49-F238E27FC236}">
                <a16:creationId xmlns:a16="http://schemas.microsoft.com/office/drawing/2014/main" id="{E5B5EA13-AFF0-4E57-B75B-5040A68FDF32}"/>
              </a:ext>
            </a:extLst>
          </p:cNvPr>
          <p:cNvSpPr>
            <a:spLocks noGrp="1"/>
          </p:cNvSpPr>
          <p:nvPr>
            <p:ph idx="1"/>
          </p:nvPr>
        </p:nvSpPr>
        <p:spPr/>
        <p:txBody>
          <a:bodyPr/>
          <a:lstStyle/>
          <a:p>
            <a:endParaRPr lang="hu-HU"/>
          </a:p>
        </p:txBody>
      </p:sp>
      <p:pic>
        <p:nvPicPr>
          <p:cNvPr id="4" name="Kép 3">
            <a:extLst>
              <a:ext uri="{FF2B5EF4-FFF2-40B4-BE49-F238E27FC236}">
                <a16:creationId xmlns:a16="http://schemas.microsoft.com/office/drawing/2014/main" id="{0967EFA6-A5A8-4A75-8D84-3A74303CC4E0}"/>
              </a:ext>
            </a:extLst>
          </p:cNvPr>
          <p:cNvPicPr>
            <a:picLocks noChangeAspect="1"/>
          </p:cNvPicPr>
          <p:nvPr/>
        </p:nvPicPr>
        <p:blipFill>
          <a:blip r:embed="rId2"/>
          <a:stretch>
            <a:fillRect/>
          </a:stretch>
        </p:blipFill>
        <p:spPr>
          <a:xfrm>
            <a:off x="1106906" y="1423486"/>
            <a:ext cx="9661358" cy="5434514"/>
          </a:xfrm>
          <a:prstGeom prst="rect">
            <a:avLst/>
          </a:prstGeom>
        </p:spPr>
      </p:pic>
    </p:spTree>
    <p:extLst>
      <p:ext uri="{BB962C8B-B14F-4D97-AF65-F5344CB8AC3E}">
        <p14:creationId xmlns:p14="http://schemas.microsoft.com/office/powerpoint/2010/main" val="847759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75E8CED-A7A6-482A-847E-AD3DBE2AF9EC}"/>
              </a:ext>
            </a:extLst>
          </p:cNvPr>
          <p:cNvSpPr>
            <a:spLocks noGrp="1"/>
          </p:cNvSpPr>
          <p:nvPr>
            <p:ph type="title"/>
          </p:nvPr>
        </p:nvSpPr>
        <p:spPr/>
        <p:txBody>
          <a:bodyPr/>
          <a:lstStyle/>
          <a:p>
            <a:r>
              <a:rPr lang="hu-HU" dirty="0" err="1"/>
              <a:t>Power</a:t>
            </a:r>
            <a:r>
              <a:rPr lang="hu-HU" dirty="0"/>
              <a:t> </a:t>
            </a:r>
            <a:r>
              <a:rPr lang="hu-HU" dirty="0" err="1"/>
              <a:t>Query</a:t>
            </a:r>
            <a:endParaRPr lang="hu-HU" dirty="0"/>
          </a:p>
        </p:txBody>
      </p:sp>
      <p:sp>
        <p:nvSpPr>
          <p:cNvPr id="3" name="Tartalom helye 2">
            <a:extLst>
              <a:ext uri="{FF2B5EF4-FFF2-40B4-BE49-F238E27FC236}">
                <a16:creationId xmlns:a16="http://schemas.microsoft.com/office/drawing/2014/main" id="{CE3CD5F7-B5DC-4B74-9E33-52D865214265}"/>
              </a:ext>
            </a:extLst>
          </p:cNvPr>
          <p:cNvSpPr>
            <a:spLocks noGrp="1"/>
          </p:cNvSpPr>
          <p:nvPr>
            <p:ph idx="1"/>
          </p:nvPr>
        </p:nvSpPr>
        <p:spPr/>
        <p:txBody>
          <a:bodyPr/>
          <a:lstStyle/>
          <a:p>
            <a:endParaRPr lang="hu-HU"/>
          </a:p>
        </p:txBody>
      </p:sp>
      <p:pic>
        <p:nvPicPr>
          <p:cNvPr id="4" name="Kép 3">
            <a:extLst>
              <a:ext uri="{FF2B5EF4-FFF2-40B4-BE49-F238E27FC236}">
                <a16:creationId xmlns:a16="http://schemas.microsoft.com/office/drawing/2014/main" id="{C31B555F-15B8-416A-A4E8-BA80C01BFC97}"/>
              </a:ext>
            </a:extLst>
          </p:cNvPr>
          <p:cNvPicPr>
            <a:picLocks noChangeAspect="1"/>
          </p:cNvPicPr>
          <p:nvPr/>
        </p:nvPicPr>
        <p:blipFill>
          <a:blip r:embed="rId2"/>
          <a:stretch>
            <a:fillRect/>
          </a:stretch>
        </p:blipFill>
        <p:spPr>
          <a:xfrm>
            <a:off x="838200" y="1825625"/>
            <a:ext cx="8343900" cy="4524375"/>
          </a:xfrm>
          <a:prstGeom prst="rect">
            <a:avLst/>
          </a:prstGeom>
        </p:spPr>
      </p:pic>
    </p:spTree>
    <p:extLst>
      <p:ext uri="{BB962C8B-B14F-4D97-AF65-F5344CB8AC3E}">
        <p14:creationId xmlns:p14="http://schemas.microsoft.com/office/powerpoint/2010/main" val="1098968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8BA8B26-8CD3-41F6-AF48-41F8306CA91B}"/>
              </a:ext>
            </a:extLst>
          </p:cNvPr>
          <p:cNvSpPr>
            <a:spLocks noGrp="1"/>
          </p:cNvSpPr>
          <p:nvPr>
            <p:ph type="title"/>
          </p:nvPr>
        </p:nvSpPr>
        <p:spPr>
          <a:xfrm>
            <a:off x="731051" y="143410"/>
            <a:ext cx="10515600" cy="1325563"/>
          </a:xfrm>
        </p:spPr>
        <p:txBody>
          <a:bodyPr/>
          <a:lstStyle/>
          <a:p>
            <a:r>
              <a:rPr lang="hu-HU" dirty="0" err="1"/>
              <a:t>Power</a:t>
            </a:r>
            <a:r>
              <a:rPr lang="hu-HU" dirty="0"/>
              <a:t> </a:t>
            </a:r>
            <a:r>
              <a:rPr lang="hu-HU" dirty="0" err="1"/>
              <a:t>Query</a:t>
            </a:r>
            <a:endParaRPr lang="hu-HU" dirty="0"/>
          </a:p>
        </p:txBody>
      </p:sp>
      <p:sp>
        <p:nvSpPr>
          <p:cNvPr id="3" name="Tartalom helye 2">
            <a:extLst>
              <a:ext uri="{FF2B5EF4-FFF2-40B4-BE49-F238E27FC236}">
                <a16:creationId xmlns:a16="http://schemas.microsoft.com/office/drawing/2014/main" id="{A3472752-8969-4D0F-8136-3EE994E838F1}"/>
              </a:ext>
            </a:extLst>
          </p:cNvPr>
          <p:cNvSpPr>
            <a:spLocks noGrp="1"/>
          </p:cNvSpPr>
          <p:nvPr>
            <p:ph idx="1"/>
          </p:nvPr>
        </p:nvSpPr>
        <p:spPr/>
        <p:txBody>
          <a:bodyPr/>
          <a:lstStyle/>
          <a:p>
            <a:endParaRPr lang="hu-HU"/>
          </a:p>
        </p:txBody>
      </p:sp>
      <p:pic>
        <p:nvPicPr>
          <p:cNvPr id="4" name="Kép 3">
            <a:extLst>
              <a:ext uri="{FF2B5EF4-FFF2-40B4-BE49-F238E27FC236}">
                <a16:creationId xmlns:a16="http://schemas.microsoft.com/office/drawing/2014/main" id="{FEE45D4B-B308-4B09-8E4A-3CC5BB16EF95}"/>
              </a:ext>
            </a:extLst>
          </p:cNvPr>
          <p:cNvPicPr>
            <a:picLocks noChangeAspect="1"/>
          </p:cNvPicPr>
          <p:nvPr/>
        </p:nvPicPr>
        <p:blipFill>
          <a:blip r:embed="rId2"/>
          <a:stretch>
            <a:fillRect/>
          </a:stretch>
        </p:blipFill>
        <p:spPr>
          <a:xfrm>
            <a:off x="3824341" y="0"/>
            <a:ext cx="8875059" cy="6858000"/>
          </a:xfrm>
          <a:prstGeom prst="rect">
            <a:avLst/>
          </a:prstGeom>
        </p:spPr>
      </p:pic>
    </p:spTree>
    <p:extLst>
      <p:ext uri="{BB962C8B-B14F-4D97-AF65-F5344CB8AC3E}">
        <p14:creationId xmlns:p14="http://schemas.microsoft.com/office/powerpoint/2010/main" val="2953418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4206B88-2D31-4270-9BF2-319A9154C262}"/>
              </a:ext>
            </a:extLst>
          </p:cNvPr>
          <p:cNvSpPr>
            <a:spLocks noGrp="1"/>
          </p:cNvSpPr>
          <p:nvPr>
            <p:ph type="title"/>
          </p:nvPr>
        </p:nvSpPr>
        <p:spPr/>
        <p:txBody>
          <a:bodyPr/>
          <a:lstStyle/>
          <a:p>
            <a:r>
              <a:rPr lang="hu-HU" dirty="0"/>
              <a:t>Adattisztítás</a:t>
            </a:r>
          </a:p>
        </p:txBody>
      </p:sp>
      <p:sp>
        <p:nvSpPr>
          <p:cNvPr id="3" name="Tartalom helye 2">
            <a:extLst>
              <a:ext uri="{FF2B5EF4-FFF2-40B4-BE49-F238E27FC236}">
                <a16:creationId xmlns:a16="http://schemas.microsoft.com/office/drawing/2014/main" id="{61DC6261-9773-4BEF-9972-DC8B986ED610}"/>
              </a:ext>
            </a:extLst>
          </p:cNvPr>
          <p:cNvSpPr>
            <a:spLocks noGrp="1"/>
          </p:cNvSpPr>
          <p:nvPr>
            <p:ph idx="1"/>
          </p:nvPr>
        </p:nvSpPr>
        <p:spPr/>
        <p:txBody>
          <a:bodyPr>
            <a:normAutofit/>
          </a:bodyPr>
          <a:lstStyle/>
          <a:p>
            <a:r>
              <a:rPr lang="hu-HU" dirty="0"/>
              <a:t>Keresés / csere</a:t>
            </a:r>
          </a:p>
          <a:p>
            <a:r>
              <a:rPr lang="hu-HU" dirty="0"/>
              <a:t>Tisztítás</a:t>
            </a:r>
          </a:p>
          <a:p>
            <a:pPr lvl="1"/>
            <a:r>
              <a:rPr lang="hu-HU" dirty="0"/>
              <a:t>TISZTÍT() – nem látható karaktereket töröl</a:t>
            </a:r>
          </a:p>
          <a:p>
            <a:pPr lvl="1"/>
            <a:r>
              <a:rPr lang="hu-HU" dirty="0"/>
              <a:t>KIMETSZ() – szóközöket töröl</a:t>
            </a:r>
          </a:p>
          <a:p>
            <a:pPr lvl="1"/>
            <a:r>
              <a:rPr lang="hu-HU" dirty="0"/>
              <a:t>JOBB(), BAL(), KÖZÉP(), HOSSZ()</a:t>
            </a:r>
          </a:p>
          <a:p>
            <a:pPr lvl="1"/>
            <a:r>
              <a:rPr lang="hu-HU" dirty="0"/>
              <a:t>ÖSSZEFŰZ()</a:t>
            </a:r>
          </a:p>
          <a:p>
            <a:pPr lvl="1"/>
            <a:r>
              <a:rPr lang="hu-HU" dirty="0"/>
              <a:t>FKERES(), VKERES(), HOL.VAN()</a:t>
            </a:r>
          </a:p>
          <a:p>
            <a:r>
              <a:rPr lang="hu-HU" dirty="0" err="1"/>
              <a:t>Autoszűrő</a:t>
            </a:r>
            <a:endParaRPr lang="hu-HU" dirty="0"/>
          </a:p>
          <a:p>
            <a:r>
              <a:rPr lang="hu-HU" dirty="0"/>
              <a:t>Feltételes formázás</a:t>
            </a:r>
          </a:p>
          <a:p>
            <a:r>
              <a:rPr lang="hu-HU" dirty="0"/>
              <a:t>Gyorselemzés </a:t>
            </a:r>
            <a:r>
              <a:rPr lang="hu-HU" dirty="0" err="1"/>
              <a:t>toolbar</a:t>
            </a:r>
            <a:endParaRPr lang="hu-HU" dirty="0"/>
          </a:p>
          <a:p>
            <a:r>
              <a:rPr lang="hu-HU" dirty="0"/>
              <a:t>Adat </a:t>
            </a:r>
            <a:r>
              <a:rPr lang="hu-HU" dirty="0" err="1"/>
              <a:t>validálás</a:t>
            </a:r>
            <a:r>
              <a:rPr lang="hu-HU" dirty="0"/>
              <a:t>: Adatok / Érvényesítés</a:t>
            </a:r>
          </a:p>
        </p:txBody>
      </p:sp>
    </p:spTree>
    <p:extLst>
      <p:ext uri="{BB962C8B-B14F-4D97-AF65-F5344CB8AC3E}">
        <p14:creationId xmlns:p14="http://schemas.microsoft.com/office/powerpoint/2010/main" val="116019150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3" id="{6EFBBBA6-D918-6643-9690-A16DF43978CD}" vid="{7D925495-A1F2-334E-BCE2-B8E8FC3C275C}"/>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E8B0AB9FCF381429FB2350922936550" ma:contentTypeVersion="5" ma:contentTypeDescription="Create a new document." ma:contentTypeScope="" ma:versionID="589e65b809d9402ab8dceca0230ce288">
  <xsd:schema xmlns:xsd="http://www.w3.org/2001/XMLSchema" xmlns:xs="http://www.w3.org/2001/XMLSchema" xmlns:p="http://schemas.microsoft.com/office/2006/metadata/properties" xmlns:ns2="740ca137-556d-4ba7-9f00-9f05a5f8f8be" xmlns:ns3="9d5173b9-cce4-49bf-87fc-5ad4908b0ccf" targetNamespace="http://schemas.microsoft.com/office/2006/metadata/properties" ma:root="true" ma:fieldsID="927fbe94633d396d0a875b9787c405b2" ns2:_="" ns3:_="">
    <xsd:import namespace="740ca137-556d-4ba7-9f00-9f05a5f8f8be"/>
    <xsd:import namespace="9d5173b9-cce4-49bf-87fc-5ad4908b0ccf"/>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0ca137-556d-4ba7-9f00-9f05a5f8f8b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d5173b9-cce4-49bf-87fc-5ad4908b0ccf"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A01FE4C-121F-4B4A-BDD7-010B08DC73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40ca137-556d-4ba7-9f00-9f05a5f8f8be"/>
    <ds:schemaRef ds:uri="9d5173b9-cce4-49bf-87fc-5ad4908b0c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509FC8-CF49-4469-B691-AB928BF2A947}">
  <ds:schemaRefs>
    <ds:schemaRef ds:uri="http://schemas.microsoft.com/sharepoint/v3/contenttype/forms"/>
  </ds:schemaRefs>
</ds:datastoreItem>
</file>

<file path=customXml/itemProps3.xml><?xml version="1.0" encoding="utf-8"?>
<ds:datastoreItem xmlns:ds="http://schemas.openxmlformats.org/officeDocument/2006/customXml" ds:itemID="{F514F066-4366-4B85-935A-7C5D6FE0786A}">
  <ds:schemaRefs>
    <ds:schemaRef ds:uri="http://schemas.microsoft.com/office/2006/documentManagement/types"/>
    <ds:schemaRef ds:uri="http://purl.org/dc/elements/1.1/"/>
    <ds:schemaRef ds:uri="740ca137-556d-4ba7-9f00-9f05a5f8f8be"/>
    <ds:schemaRef ds:uri="http://purl.org/dc/dcmitype/"/>
    <ds:schemaRef ds:uri="http://schemas.microsoft.com/office/infopath/2007/PartnerControls"/>
    <ds:schemaRef ds:uri="9d5173b9-cce4-49bf-87fc-5ad4908b0ccf"/>
    <ds:schemaRef ds:uri="http://purl.org/dc/terms/"/>
    <ds:schemaRef ds:uri="http://schemas.microsoft.com/office/2006/metadata/propertie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28</TotalTime>
  <Words>1681</Words>
  <Application>Microsoft Macintosh PowerPoint</Application>
  <PresentationFormat>Widescreen</PresentationFormat>
  <Paragraphs>277</Paragraphs>
  <Slides>49</Slides>
  <Notes>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49</vt:i4>
      </vt:variant>
    </vt:vector>
  </HeadingPairs>
  <TitlesOfParts>
    <vt:vector size="58" baseType="lpstr">
      <vt:lpstr>Arial</vt:lpstr>
      <vt:lpstr>Calibri</vt:lpstr>
      <vt:lpstr>Calibri Light</vt:lpstr>
      <vt:lpstr>Courier New</vt:lpstr>
      <vt:lpstr>Segoe UI</vt:lpstr>
      <vt:lpstr>Segoe UI Semibold</vt:lpstr>
      <vt:lpstr>Titillium</vt:lpstr>
      <vt:lpstr>Thème Office</vt:lpstr>
      <vt:lpstr>Office Theme</vt:lpstr>
      <vt:lpstr>Üzleti analitika</vt:lpstr>
      <vt:lpstr>Tematika</vt:lpstr>
      <vt:lpstr>Excel adatelemzés</vt:lpstr>
      <vt:lpstr>Excel miért fontos?</vt:lpstr>
      <vt:lpstr>Excel elemzési szolgáltatásai</vt:lpstr>
      <vt:lpstr>Power Query</vt:lpstr>
      <vt:lpstr>Power Query</vt:lpstr>
      <vt:lpstr>Power Query</vt:lpstr>
      <vt:lpstr>Adattisztítás</vt:lpstr>
      <vt:lpstr>Adattisztítás</vt:lpstr>
      <vt:lpstr>Adattisztítás</vt:lpstr>
      <vt:lpstr>Speciális karakterek</vt:lpstr>
      <vt:lpstr>PowerPoint Presentation</vt:lpstr>
      <vt:lpstr>Analysis Toolpak</vt:lpstr>
      <vt:lpstr>Analysis Toolpak</vt:lpstr>
      <vt:lpstr>Hisztogram</vt:lpstr>
      <vt:lpstr>Korreláció</vt:lpstr>
      <vt:lpstr>Kimutatás - Pivot</vt:lpstr>
      <vt:lpstr>Szerkezete</vt:lpstr>
      <vt:lpstr>Mikor jó a kimutatás?</vt:lpstr>
      <vt:lpstr>PowerPoint Presentation</vt:lpstr>
      <vt:lpstr>Este 11 után eladott sörök</vt:lpstr>
      <vt:lpstr>Gyorsvizsgálat</vt:lpstr>
      <vt:lpstr>Adatmodell</vt:lpstr>
      <vt:lpstr>PowerPivot</vt:lpstr>
      <vt:lpstr>PowerMap (Beszúrás / 3D térkép)</vt:lpstr>
      <vt:lpstr>PowerBI</vt:lpstr>
      <vt:lpstr>PowerBI</vt:lpstr>
      <vt:lpstr>Gartner Magic Quadrant for Magic Quadrant for Analytics and Business Intelligence Platforms, 2020</vt:lpstr>
      <vt:lpstr>PowerPoint Presentation</vt:lpstr>
      <vt:lpstr>Néhány interaktív PowerBI példa</vt:lpstr>
      <vt:lpstr>PowerPoint Presentation</vt:lpstr>
      <vt:lpstr>Adatforrások (példa)</vt:lpstr>
      <vt:lpstr>Azure Cognitive Services használata Power BI-ban</vt:lpstr>
      <vt:lpstr>Szövegelemzés</vt:lpstr>
      <vt:lpstr>Adatforráshoz új projekt létrehozása</vt:lpstr>
      <vt:lpstr>Adatforrás</vt:lpstr>
      <vt:lpstr>Adatforrás megadása</vt:lpstr>
      <vt:lpstr>AI elemzés megadása</vt:lpstr>
      <vt:lpstr> Cognitive Services beállítása</vt:lpstr>
      <vt:lpstr>Függvény paraméterezése</vt:lpstr>
      <vt:lpstr>Eredmény megtekintése: AI elemzések – AI Insights </vt:lpstr>
      <vt:lpstr>IoT szenzorok feldolgozása, Power BI integráció</vt:lpstr>
      <vt:lpstr>Szenzor adatok feldolgozása</vt:lpstr>
      <vt:lpstr>SensorTag (BLE 4.0) </vt:lpstr>
      <vt:lpstr>Azure EventHub</vt:lpstr>
      <vt:lpstr>Azure Stream Analytics adatforrás – output tab</vt:lpstr>
      <vt:lpstr>Power BI</vt:lpstr>
      <vt:lpstr>Köszönöm a figyelmet!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Üzleti analitika</dc:title>
  <dc:creator>Tarcsi Ádám</dc:creator>
  <cp:lastModifiedBy>Tarcsi Ádám</cp:lastModifiedBy>
  <cp:revision>10</cp:revision>
  <dcterms:created xsi:type="dcterms:W3CDTF">2020-06-28T22:34:05Z</dcterms:created>
  <dcterms:modified xsi:type="dcterms:W3CDTF">2020-06-29T04:38:22Z</dcterms:modified>
</cp:coreProperties>
</file>